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46"/>
  </p:notesMasterIdLst>
  <p:sldIdLst>
    <p:sldId id="257" r:id="rId2"/>
    <p:sldId id="280" r:id="rId3"/>
    <p:sldId id="281" r:id="rId4"/>
    <p:sldId id="261" r:id="rId5"/>
    <p:sldId id="282" r:id="rId6"/>
    <p:sldId id="258" r:id="rId7"/>
    <p:sldId id="259" r:id="rId8"/>
    <p:sldId id="260" r:id="rId9"/>
    <p:sldId id="300" r:id="rId10"/>
    <p:sldId id="262" r:id="rId11"/>
    <p:sldId id="263" r:id="rId12"/>
    <p:sldId id="264" r:id="rId13"/>
    <p:sldId id="265" r:id="rId14"/>
    <p:sldId id="266" r:id="rId15"/>
    <p:sldId id="278" r:id="rId16"/>
    <p:sldId id="279" r:id="rId17"/>
    <p:sldId id="267" r:id="rId18"/>
    <p:sldId id="268" r:id="rId19"/>
    <p:sldId id="269" r:id="rId20"/>
    <p:sldId id="277" r:id="rId21"/>
    <p:sldId id="270" r:id="rId22"/>
    <p:sldId id="271" r:id="rId23"/>
    <p:sldId id="272" r:id="rId24"/>
    <p:sldId id="273" r:id="rId25"/>
    <p:sldId id="274" r:id="rId26"/>
    <p:sldId id="275" r:id="rId27"/>
    <p:sldId id="276"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0"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786" autoAdjust="0"/>
    <p:restoredTop sz="94660"/>
  </p:normalViewPr>
  <p:slideViewPr>
    <p:cSldViewPr>
      <p:cViewPr>
        <p:scale>
          <a:sx n="100" d="100"/>
          <a:sy n="100" d="100"/>
        </p:scale>
        <p:origin x="-1872" y="-17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237A0B-B0D3-4811-AE4E-76D930AD739B}" type="datetimeFigureOut">
              <a:rPr lang="zh-TW" altLang="en-US" smtClean="0"/>
              <a:pPr/>
              <a:t>2013/12/13</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1D77E1-032D-4467-A841-75F3E4545347}"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4E1D77E1-032D-4467-A841-75F3E4545347}" type="slidenum">
              <a:rPr lang="zh-TW" altLang="en-US" smtClean="0"/>
              <a:pPr/>
              <a:t>19</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8" name="日期版面配置區 27"/>
          <p:cNvSpPr>
            <a:spLocks noGrp="1"/>
          </p:cNvSpPr>
          <p:nvPr>
            <p:ph type="dt" sz="half" idx="10"/>
          </p:nvPr>
        </p:nvSpPr>
        <p:spPr/>
        <p:txBody>
          <a:bodyPr/>
          <a:lstStyle>
            <a:extLst/>
          </a:lstStyle>
          <a:p>
            <a:fld id="{30013486-99CF-48D9-BB88-000B9F34C4A9}" type="datetimeFigureOut">
              <a:rPr lang="zh-TW" altLang="en-US" smtClean="0"/>
              <a:pPr/>
              <a:t>2013/12/13</a:t>
            </a:fld>
            <a:endParaRPr lang="zh-TW" altLang="en-US"/>
          </a:p>
        </p:txBody>
      </p:sp>
      <p:sp>
        <p:nvSpPr>
          <p:cNvPr id="17" name="頁尾版面配置區 16"/>
          <p:cNvSpPr>
            <a:spLocks noGrp="1"/>
          </p:cNvSpPr>
          <p:nvPr>
            <p:ph type="ftr" sz="quarter" idx="11"/>
          </p:nvPr>
        </p:nvSpPr>
        <p:spPr/>
        <p:txBody>
          <a:bodyPr/>
          <a:lstStyle>
            <a:extLst/>
          </a:lstStyle>
          <a:p>
            <a:endParaRPr lang="zh-TW" altLang="en-US"/>
          </a:p>
        </p:txBody>
      </p:sp>
      <p:sp>
        <p:nvSpPr>
          <p:cNvPr id="29" name="投影片編號版面配置區 28"/>
          <p:cNvSpPr>
            <a:spLocks noGrp="1"/>
          </p:cNvSpPr>
          <p:nvPr>
            <p:ph type="sldNum" sz="quarter" idx="12"/>
          </p:nvPr>
        </p:nvSpPr>
        <p:spPr/>
        <p:txBody>
          <a:bodyPr/>
          <a:lstStyle>
            <a:extLst/>
          </a:lstStyle>
          <a:p>
            <a:fld id="{F44E9732-1702-4C2B-9AA2-3E327C8BFBB2}" type="slidenum">
              <a:rPr lang="zh-TW" altLang="en-US" smtClean="0"/>
              <a:pPr/>
              <a:t>‹#›</a:t>
            </a:fld>
            <a:endParaRPr lang="zh-TW" altLang="en-US"/>
          </a:p>
        </p:txBody>
      </p:sp>
      <p:sp>
        <p:nvSpPr>
          <p:cNvPr id="32" name="矩形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矩形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矩形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矩形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矩形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標題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zh-TW" altLang="en-US" smtClean="0"/>
              <a:t>按一下以編輯母片標題樣式</a:t>
            </a:r>
            <a:endParaRPr kumimoji="0" lang="en-US"/>
          </a:p>
        </p:txBody>
      </p:sp>
      <p:sp>
        <p:nvSpPr>
          <p:cNvPr id="9" name="副標題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TW" altLang="en-US" smtClean="0"/>
              <a:t>按一下以編輯母片副標題樣式</a:t>
            </a:r>
            <a:endParaRPr kumimoji="0" lang="en-US"/>
          </a:p>
        </p:txBody>
      </p:sp>
      <p:sp>
        <p:nvSpPr>
          <p:cNvPr id="56" name="矩形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矩形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矩形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矩形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kumimoji="0" lang="zh-TW" altLang="en-US" smtClean="0"/>
              <a:t>按一下以編輯母片標題樣式</a:t>
            </a:r>
            <a:endParaRPr kumimoji="0" lang="en-US"/>
          </a:p>
        </p:txBody>
      </p:sp>
      <p:sp>
        <p:nvSpPr>
          <p:cNvPr id="3" name="內容版面配置區 2"/>
          <p:cNvSpPr>
            <a:spLocks noGrp="1"/>
          </p:cNvSpPr>
          <p:nvPr>
            <p:ph idx="1"/>
          </p:nvPr>
        </p:nvSpPr>
        <p:spPr/>
        <p:txBody>
          <a:bodyPr/>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30013486-99CF-48D9-BB88-000B9F34C4A9}" type="datetimeFigureOut">
              <a:rPr lang="zh-TW" altLang="en-US" smtClean="0"/>
              <a:pPr/>
              <a:t>2013/12/13</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F44E9732-1702-4C2B-9AA2-3E327C8BFBB2}"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14" name="手繪多邊形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手繪多邊形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手繪多邊形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手繪多邊形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手繪多邊形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手繪多邊形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手繪多邊形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手繪多邊形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手繪多邊形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手繪多邊形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手繪多邊形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手繪多邊形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手繪多邊形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手繪多邊形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手繪多邊形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文字版面配置區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TW" altLang="en-US" smtClean="0"/>
              <a:t>按一下以編輯母片文字樣式</a:t>
            </a:r>
          </a:p>
        </p:txBody>
      </p:sp>
      <p:sp>
        <p:nvSpPr>
          <p:cNvPr id="4" name="日期版面配置區 3"/>
          <p:cNvSpPr>
            <a:spLocks noGrp="1"/>
          </p:cNvSpPr>
          <p:nvPr>
            <p:ph type="dt" sz="half" idx="10"/>
          </p:nvPr>
        </p:nvSpPr>
        <p:spPr/>
        <p:txBody>
          <a:bodyPr/>
          <a:lstStyle>
            <a:extLst/>
          </a:lstStyle>
          <a:p>
            <a:fld id="{30013486-99CF-48D9-BB88-000B9F34C4A9}" type="datetimeFigureOut">
              <a:rPr lang="zh-TW" altLang="en-US" smtClean="0"/>
              <a:pPr/>
              <a:t>2013/12/13</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F44E9732-1702-4C2B-9AA2-3E327C8BFBB2}" type="slidenum">
              <a:rPr lang="zh-TW" altLang="en-US" smtClean="0"/>
              <a:pPr/>
              <a:t>‹#›</a:t>
            </a:fld>
            <a:endParaRPr lang="zh-TW" altLang="en-US"/>
          </a:p>
        </p:txBody>
      </p:sp>
      <p:sp>
        <p:nvSpPr>
          <p:cNvPr id="7" name="矩形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標題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zh-TW" altLang="en-US" smtClean="0"/>
              <a:t>按一下以編輯母片標題樣式</a:t>
            </a:r>
            <a:endParaRPr kumimoji="0" lang="en-US"/>
          </a:p>
        </p:txBody>
      </p:sp>
      <p:sp>
        <p:nvSpPr>
          <p:cNvPr id="8" name="矩形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矩形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矩形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矩形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矩形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512064"/>
            <a:ext cx="8229600" cy="914400"/>
          </a:xfrm>
        </p:spPr>
        <p:txBody>
          <a:bodyPr/>
          <a:lstStyle>
            <a:extLst/>
          </a:lstStyle>
          <a:p>
            <a:r>
              <a:rPr kumimoji="0" lang="zh-TW" altLang="en-US" smtClean="0"/>
              <a:t>按一下以編輯母片標題樣式</a:t>
            </a:r>
            <a:endParaRPr kumimoji="0" lang="en-US"/>
          </a:p>
        </p:txBody>
      </p:sp>
      <p:sp>
        <p:nvSpPr>
          <p:cNvPr id="3" name="內容版面配置區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內容版面配置區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extLst/>
          </a:lstStyle>
          <a:p>
            <a:fld id="{30013486-99CF-48D9-BB88-000B9F34C4A9}" type="datetimeFigureOut">
              <a:rPr lang="zh-TW" altLang="en-US" smtClean="0"/>
              <a:pPr/>
              <a:t>2013/12/13</a:t>
            </a:fld>
            <a:endParaRPr lang="zh-TW" altLang="en-US"/>
          </a:p>
        </p:txBody>
      </p:sp>
      <p:sp>
        <p:nvSpPr>
          <p:cNvPr id="6" name="頁尾版面配置區 5"/>
          <p:cNvSpPr>
            <a:spLocks noGrp="1"/>
          </p:cNvSpPr>
          <p:nvPr>
            <p:ph type="ftr" sz="quarter" idx="11"/>
          </p:nvPr>
        </p:nvSpPr>
        <p:spPr/>
        <p:txBody>
          <a:bodyPr/>
          <a:lstStyle>
            <a:extLst/>
          </a:lstStyle>
          <a:p>
            <a:endParaRPr lang="zh-TW" altLang="en-US"/>
          </a:p>
        </p:txBody>
      </p:sp>
      <p:sp>
        <p:nvSpPr>
          <p:cNvPr id="7" name="投影片編號版面配置區 6"/>
          <p:cNvSpPr>
            <a:spLocks noGrp="1"/>
          </p:cNvSpPr>
          <p:nvPr>
            <p:ph type="sldNum" sz="quarter" idx="12"/>
          </p:nvPr>
        </p:nvSpPr>
        <p:spPr/>
        <p:txBody>
          <a:bodyPr/>
          <a:lstStyle>
            <a:extLst/>
          </a:lstStyle>
          <a:p>
            <a:fld id="{F44E9732-1702-4C2B-9AA2-3E327C8BFBB2}"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5" name="矩形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標題 1"/>
          <p:cNvSpPr>
            <a:spLocks noGrp="1"/>
          </p:cNvSpPr>
          <p:nvPr>
            <p:ph type="title"/>
          </p:nvPr>
        </p:nvSpPr>
        <p:spPr>
          <a:xfrm>
            <a:off x="504824" y="512064"/>
            <a:ext cx="7772400" cy="914400"/>
          </a:xfrm>
        </p:spPr>
        <p:txBody>
          <a:bodyPr anchor="t"/>
          <a:lstStyle>
            <a:lvl1pPr>
              <a:defRPr sz="4000"/>
            </a:lvl1pPr>
            <a:extLst/>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smtClean="0"/>
              <a:t>按一下以編輯母片文字樣式</a:t>
            </a:r>
          </a:p>
        </p:txBody>
      </p:sp>
      <p:sp>
        <p:nvSpPr>
          <p:cNvPr id="4" name="文字版面配置區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smtClean="0"/>
              <a:t>按一下以編輯母片文字樣式</a:t>
            </a:r>
          </a:p>
        </p:txBody>
      </p:sp>
      <p:sp>
        <p:nvSpPr>
          <p:cNvPr id="5" name="內容版面配置區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6" name="內容版面配置區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0"/>
          </p:nvPr>
        </p:nvSpPr>
        <p:spPr/>
        <p:txBody>
          <a:bodyPr/>
          <a:lstStyle>
            <a:extLst/>
          </a:lstStyle>
          <a:p>
            <a:fld id="{30013486-99CF-48D9-BB88-000B9F34C4A9}" type="datetimeFigureOut">
              <a:rPr lang="zh-TW" altLang="en-US" smtClean="0"/>
              <a:pPr/>
              <a:t>2013/12/13</a:t>
            </a:fld>
            <a:endParaRPr lang="zh-TW" altLang="en-US"/>
          </a:p>
        </p:txBody>
      </p:sp>
      <p:sp>
        <p:nvSpPr>
          <p:cNvPr id="8" name="頁尾版面配置區 7"/>
          <p:cNvSpPr>
            <a:spLocks noGrp="1"/>
          </p:cNvSpPr>
          <p:nvPr>
            <p:ph type="ftr" sz="quarter" idx="11"/>
          </p:nvPr>
        </p:nvSpPr>
        <p:spPr/>
        <p:txBody>
          <a:bodyPr/>
          <a:lstStyle>
            <a:extLst/>
          </a:lstStyle>
          <a:p>
            <a:endParaRPr lang="zh-TW" altLang="en-US"/>
          </a:p>
        </p:txBody>
      </p:sp>
      <p:sp>
        <p:nvSpPr>
          <p:cNvPr id="9" name="投影片編號版面配置區 8"/>
          <p:cNvSpPr>
            <a:spLocks noGrp="1"/>
          </p:cNvSpPr>
          <p:nvPr>
            <p:ph type="sldNum" sz="quarter" idx="12"/>
          </p:nvPr>
        </p:nvSpPr>
        <p:spPr/>
        <p:txBody>
          <a:bodyPr/>
          <a:lstStyle>
            <a:extLst/>
          </a:lstStyle>
          <a:p>
            <a:fld id="{F44E9732-1702-4C2B-9AA2-3E327C8BFBB2}" type="slidenum">
              <a:rPr lang="zh-TW" altLang="en-US" smtClean="0"/>
              <a:pPr/>
              <a:t>‹#›</a:t>
            </a:fld>
            <a:endParaRPr lang="zh-TW" altLang="en-US"/>
          </a:p>
        </p:txBody>
      </p:sp>
      <p:sp>
        <p:nvSpPr>
          <p:cNvPr id="16" name="矩形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矩形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矩形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矩形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矩形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矩形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矩形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矩形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矩形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914400" y="512064"/>
            <a:ext cx="7772400" cy="914400"/>
          </a:xfrm>
        </p:spPr>
        <p:txBody>
          <a:bodyPr/>
          <a:lstStyle>
            <a:lvl1pPr>
              <a:defRPr sz="4000" cap="none" baseline="0"/>
            </a:lvl1pPr>
            <a:extLst/>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extLst/>
          </a:lstStyle>
          <a:p>
            <a:fld id="{30013486-99CF-48D9-BB88-000B9F34C4A9}" type="datetimeFigureOut">
              <a:rPr lang="zh-TW" altLang="en-US" smtClean="0"/>
              <a:pPr/>
              <a:t>2013/12/13</a:t>
            </a:fld>
            <a:endParaRPr lang="zh-TW" altLang="en-US"/>
          </a:p>
        </p:txBody>
      </p:sp>
      <p:sp>
        <p:nvSpPr>
          <p:cNvPr id="4" name="頁尾版面配置區 3"/>
          <p:cNvSpPr>
            <a:spLocks noGrp="1"/>
          </p:cNvSpPr>
          <p:nvPr>
            <p:ph type="ftr" sz="quarter" idx="11"/>
          </p:nvPr>
        </p:nvSpPr>
        <p:spPr/>
        <p:txBody>
          <a:bodyPr/>
          <a:lstStyle>
            <a:extLst/>
          </a:lstStyle>
          <a:p>
            <a:endParaRPr lang="zh-TW" altLang="en-US"/>
          </a:p>
        </p:txBody>
      </p:sp>
      <p:sp>
        <p:nvSpPr>
          <p:cNvPr id="5" name="投影片編號版面配置區 4"/>
          <p:cNvSpPr>
            <a:spLocks noGrp="1"/>
          </p:cNvSpPr>
          <p:nvPr>
            <p:ph type="sldNum" sz="quarter" idx="12"/>
          </p:nvPr>
        </p:nvSpPr>
        <p:spPr/>
        <p:txBody>
          <a:bodyPr/>
          <a:lstStyle>
            <a:extLst/>
          </a:lstStyle>
          <a:p>
            <a:fld id="{F44E9732-1702-4C2B-9AA2-3E327C8BFBB2}"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extLst/>
          </a:lstStyle>
          <a:p>
            <a:fld id="{30013486-99CF-48D9-BB88-000B9F34C4A9}" type="datetimeFigureOut">
              <a:rPr lang="zh-TW" altLang="en-US" smtClean="0"/>
              <a:pPr/>
              <a:t>2013/12/13</a:t>
            </a:fld>
            <a:endParaRPr lang="zh-TW" altLang="en-US"/>
          </a:p>
        </p:txBody>
      </p:sp>
      <p:sp>
        <p:nvSpPr>
          <p:cNvPr id="3" name="頁尾版面配置區 2"/>
          <p:cNvSpPr>
            <a:spLocks noGrp="1"/>
          </p:cNvSpPr>
          <p:nvPr>
            <p:ph type="ftr" sz="quarter" idx="11"/>
          </p:nvPr>
        </p:nvSpPr>
        <p:spPr/>
        <p:txBody>
          <a:bodyPr/>
          <a:lstStyle>
            <a:extLst/>
          </a:lstStyle>
          <a:p>
            <a:endParaRPr lang="zh-TW" altLang="en-US"/>
          </a:p>
        </p:txBody>
      </p:sp>
      <p:sp>
        <p:nvSpPr>
          <p:cNvPr id="4" name="投影片編號版面配置區 3"/>
          <p:cNvSpPr>
            <a:spLocks noGrp="1"/>
          </p:cNvSpPr>
          <p:nvPr>
            <p:ph type="sldNum" sz="quarter" idx="12"/>
          </p:nvPr>
        </p:nvSpPr>
        <p:spPr/>
        <p:txBody>
          <a:bodyPr/>
          <a:lstStyle>
            <a:extLst/>
          </a:lstStyle>
          <a:p>
            <a:fld id="{F44E9732-1702-4C2B-9AA2-3E327C8BFBB2}"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85800" y="273050"/>
            <a:ext cx="8229600" cy="1162050"/>
          </a:xfrm>
        </p:spPr>
        <p:txBody>
          <a:bodyPr anchor="ctr"/>
          <a:lstStyle>
            <a:lvl1pPr algn="l">
              <a:buNone/>
              <a:defRPr sz="3600" b="0"/>
            </a:lvl1pPr>
            <a:extLst/>
          </a:lstStyle>
          <a:p>
            <a:r>
              <a:rPr kumimoji="0" lang="zh-TW" altLang="en-US" smtClean="0"/>
              <a:t>按一下以編輯母片標題樣式</a:t>
            </a:r>
            <a:endParaRPr kumimoji="0" lang="en-US"/>
          </a:p>
        </p:txBody>
      </p:sp>
      <p:sp>
        <p:nvSpPr>
          <p:cNvPr id="3" name="文字版面配置區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zh-TW" altLang="en-US" smtClean="0"/>
              <a:t>按一下以編輯母片文字樣式</a:t>
            </a:r>
          </a:p>
        </p:txBody>
      </p:sp>
      <p:sp>
        <p:nvSpPr>
          <p:cNvPr id="4" name="內容版面配置區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extLst/>
          </a:lstStyle>
          <a:p>
            <a:fld id="{30013486-99CF-48D9-BB88-000B9F34C4A9}" type="datetimeFigureOut">
              <a:rPr lang="zh-TW" altLang="en-US" smtClean="0"/>
              <a:pPr/>
              <a:t>2013/12/13</a:t>
            </a:fld>
            <a:endParaRPr lang="zh-TW" altLang="en-US"/>
          </a:p>
        </p:txBody>
      </p:sp>
      <p:sp>
        <p:nvSpPr>
          <p:cNvPr id="6" name="頁尾版面配置區 5"/>
          <p:cNvSpPr>
            <a:spLocks noGrp="1"/>
          </p:cNvSpPr>
          <p:nvPr>
            <p:ph type="ftr" sz="quarter" idx="11"/>
          </p:nvPr>
        </p:nvSpPr>
        <p:spPr/>
        <p:txBody>
          <a:bodyPr/>
          <a:lstStyle>
            <a:extLst/>
          </a:lstStyle>
          <a:p>
            <a:endParaRPr lang="zh-TW" altLang="en-US"/>
          </a:p>
        </p:txBody>
      </p:sp>
      <p:sp>
        <p:nvSpPr>
          <p:cNvPr id="7" name="投影片編號版面配置區 6"/>
          <p:cNvSpPr>
            <a:spLocks noGrp="1"/>
          </p:cNvSpPr>
          <p:nvPr>
            <p:ph type="sldNum" sz="quarter" idx="12"/>
          </p:nvPr>
        </p:nvSpPr>
        <p:spPr/>
        <p:txBody>
          <a:bodyPr/>
          <a:lstStyle>
            <a:extLst/>
          </a:lstStyle>
          <a:p>
            <a:fld id="{F44E9732-1702-4C2B-9AA2-3E327C8BFBB2}"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8" name="矩形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直線接點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群組 9"/>
          <p:cNvGrpSpPr/>
          <p:nvPr/>
        </p:nvGrpSpPr>
        <p:grpSpPr>
          <a:xfrm rot="5400000">
            <a:off x="8514581" y="1219200"/>
            <a:ext cx="132763" cy="128466"/>
            <a:chOff x="6668087" y="1297746"/>
            <a:chExt cx="161840" cy="156602"/>
          </a:xfrm>
        </p:grpSpPr>
        <p:cxnSp>
          <p:nvCxnSpPr>
            <p:cNvPr id="15" name="直線接點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直線接點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直線接點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標題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zh-TW" altLang="en-US" smtClean="0"/>
              <a:t>按一下以編輯母片標題樣式</a:t>
            </a:r>
            <a:endParaRPr kumimoji="0" lang="en-US"/>
          </a:p>
        </p:txBody>
      </p:sp>
      <p:sp>
        <p:nvSpPr>
          <p:cNvPr id="3" name="圖片版面配置區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zh-TW" altLang="en-US" smtClean="0"/>
              <a:t>按一下圖示以新增圖片</a:t>
            </a:r>
            <a:endParaRPr kumimoji="0" lang="en-US"/>
          </a:p>
        </p:txBody>
      </p:sp>
      <p:sp>
        <p:nvSpPr>
          <p:cNvPr id="4" name="文字版面配置區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zh-TW" altLang="en-US" smtClean="0"/>
              <a:t>按一下以編輯母片文字樣式</a:t>
            </a:r>
          </a:p>
        </p:txBody>
      </p:sp>
      <p:grpSp>
        <p:nvGrpSpPr>
          <p:cNvPr id="14" name="群組 13"/>
          <p:cNvGrpSpPr/>
          <p:nvPr/>
        </p:nvGrpSpPr>
        <p:grpSpPr>
          <a:xfrm rot="5400000">
            <a:off x="8666981" y="1371600"/>
            <a:ext cx="132763" cy="128466"/>
            <a:chOff x="6668087" y="1297746"/>
            <a:chExt cx="161840" cy="156602"/>
          </a:xfrm>
        </p:grpSpPr>
        <p:cxnSp>
          <p:nvCxnSpPr>
            <p:cNvPr id="11" name="直線接點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直線接點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直線接點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群組 17"/>
          <p:cNvGrpSpPr/>
          <p:nvPr/>
        </p:nvGrpSpPr>
        <p:grpSpPr>
          <a:xfrm rot="5400000">
            <a:off x="8320088" y="1474763"/>
            <a:ext cx="132763" cy="128466"/>
            <a:chOff x="6668087" y="1297746"/>
            <a:chExt cx="161840" cy="156602"/>
          </a:xfrm>
        </p:grpSpPr>
        <p:cxnSp>
          <p:nvCxnSpPr>
            <p:cNvPr id="19" name="直線接點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直線接點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直線接點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日期版面配置區 4"/>
          <p:cNvSpPr>
            <a:spLocks noGrp="1"/>
          </p:cNvSpPr>
          <p:nvPr>
            <p:ph type="dt" sz="half" idx="10"/>
          </p:nvPr>
        </p:nvSpPr>
        <p:spPr>
          <a:xfrm>
            <a:off x="6477000" y="55499"/>
            <a:ext cx="2133600" cy="365125"/>
          </a:xfrm>
        </p:spPr>
        <p:txBody>
          <a:bodyPr/>
          <a:lstStyle>
            <a:extLst/>
          </a:lstStyle>
          <a:p>
            <a:fld id="{30013486-99CF-48D9-BB88-000B9F34C4A9}" type="datetimeFigureOut">
              <a:rPr lang="zh-TW" altLang="en-US" smtClean="0"/>
              <a:pPr/>
              <a:t>2013/12/13</a:t>
            </a:fld>
            <a:endParaRPr lang="zh-TW" altLang="en-US"/>
          </a:p>
        </p:txBody>
      </p:sp>
      <p:sp>
        <p:nvSpPr>
          <p:cNvPr id="6" name="頁尾版面配置區 5"/>
          <p:cNvSpPr>
            <a:spLocks noGrp="1"/>
          </p:cNvSpPr>
          <p:nvPr>
            <p:ph type="ftr" sz="quarter" idx="11"/>
          </p:nvPr>
        </p:nvSpPr>
        <p:spPr>
          <a:xfrm>
            <a:off x="914400" y="55499"/>
            <a:ext cx="5562600" cy="365125"/>
          </a:xfrm>
        </p:spPr>
        <p:txBody>
          <a:bodyPr/>
          <a:lstStyle>
            <a:extLst/>
          </a:lstStyle>
          <a:p>
            <a:endParaRPr lang="zh-TW" altLang="en-US"/>
          </a:p>
        </p:txBody>
      </p:sp>
      <p:sp>
        <p:nvSpPr>
          <p:cNvPr id="7" name="投影片編號版面配置區 6"/>
          <p:cNvSpPr>
            <a:spLocks noGrp="1"/>
          </p:cNvSpPr>
          <p:nvPr>
            <p:ph type="sldNum" sz="quarter" idx="12"/>
          </p:nvPr>
        </p:nvSpPr>
        <p:spPr>
          <a:xfrm>
            <a:off x="8610600" y="55499"/>
            <a:ext cx="457200" cy="365125"/>
          </a:xfrm>
        </p:spPr>
        <p:txBody>
          <a:bodyPr/>
          <a:lstStyle>
            <a:extLst/>
          </a:lstStyle>
          <a:p>
            <a:fld id="{F44E9732-1702-4C2B-9AA2-3E327C8BFBB2}"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30013486-99CF-48D9-BB88-000B9F34C4A9}" type="datetimeFigureOut">
              <a:rPr lang="zh-TW" altLang="en-US" smtClean="0"/>
              <a:pPr/>
              <a:t>2013/12/13</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F44E9732-1702-4C2B-9AA2-3E327C8BFBB2}"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9"/>
            <a:ext cx="1981200" cy="5851525"/>
          </a:xfrm>
        </p:spPr>
        <p:txBody>
          <a:bodyPr vert="eaVert" anchor="ctr"/>
          <a:lstStyle>
            <a:extLs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609600" y="274639"/>
            <a:ext cx="5867400" cy="5851525"/>
          </a:xfrm>
        </p:spPr>
        <p:txBody>
          <a:bodyPr vert="eaVert"/>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30013486-99CF-48D9-BB88-000B9F34C4A9}" type="datetimeFigureOut">
              <a:rPr lang="zh-TW" altLang="en-US" smtClean="0"/>
              <a:pPr/>
              <a:t>2013/12/13</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F44E9732-1702-4C2B-9AA2-3E327C8BFBB2}"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矩形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矩形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矩形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矩形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矩形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矩形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矩形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矩形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矩形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標題版面配置區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zh-TW" altLang="en-US" smtClean="0"/>
              <a:t>按一下以編輯母片標題樣式</a:t>
            </a:r>
            <a:endParaRPr kumimoji="0" lang="en-US"/>
          </a:p>
        </p:txBody>
      </p:sp>
      <p:sp>
        <p:nvSpPr>
          <p:cNvPr id="13" name="文字版面配置區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4" name="日期版面配置區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30013486-99CF-48D9-BB88-000B9F34C4A9}" type="datetimeFigureOut">
              <a:rPr lang="zh-TW" altLang="en-US" smtClean="0"/>
              <a:pPr/>
              <a:t>2013/12/13</a:t>
            </a:fld>
            <a:endParaRPr lang="zh-TW" altLang="en-US"/>
          </a:p>
        </p:txBody>
      </p:sp>
      <p:sp>
        <p:nvSpPr>
          <p:cNvPr id="3" name="頁尾版面配置區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zh-TW" altLang="en-US"/>
          </a:p>
        </p:txBody>
      </p:sp>
      <p:sp>
        <p:nvSpPr>
          <p:cNvPr id="23" name="投影片編號版面配置區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F44E9732-1702-4C2B-9AA2-3E327C8BFBB2}" type="slidenum">
              <a:rPr lang="zh-TW" altLang="en-US" smtClean="0"/>
              <a:pPr/>
              <a:t>‹#›</a:t>
            </a:fld>
            <a:endParaRPr lang="zh-TW" alt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2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6.jpeg"/><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3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5.jpeg"/></Relationships>
</file>

<file path=ppt/slides/_rels/slide3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3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3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1.gif"/><Relationship Id="rId2" Type="http://schemas.openxmlformats.org/officeDocument/2006/relationships/image" Target="../media/image80.jpeg"/><Relationship Id="rId1" Type="http://schemas.openxmlformats.org/officeDocument/2006/relationships/slideLayout" Target="../slideLayouts/slideLayout2.xml"/><Relationship Id="rId4" Type="http://schemas.openxmlformats.org/officeDocument/2006/relationships/image" Target="../media/image82.gif"/></Relationships>
</file>

<file path=ppt/slides/_rels/slide37.xml.rels><?xml version="1.0" encoding="UTF-8" standalone="yes"?>
<Relationships xmlns="http://schemas.openxmlformats.org/package/2006/relationships"><Relationship Id="rId3" Type="http://schemas.openxmlformats.org/officeDocument/2006/relationships/image" Target="../media/image81.gif"/><Relationship Id="rId2" Type="http://schemas.openxmlformats.org/officeDocument/2006/relationships/image" Target="../media/image83.jpeg"/><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3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3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4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lstStyle/>
          <a:p>
            <a:r>
              <a:rPr lang="fr-FR" u="sng" dirty="0" smtClean="0"/>
              <a:t>渦輪增壓-Z六角扳手組，6件</a:t>
            </a:r>
            <a:endParaRPr lang="zh-TW" altLang="en-US" dirty="0"/>
          </a:p>
        </p:txBody>
      </p:sp>
      <p:pic>
        <p:nvPicPr>
          <p:cNvPr id="4" name="內容版面配置區 3" descr="1359776790_10354887.jpg"/>
          <p:cNvPicPr>
            <a:picLocks noGrp="1" noChangeAspect="1"/>
          </p:cNvPicPr>
          <p:nvPr>
            <p:ph idx="1"/>
          </p:nvPr>
        </p:nvPicPr>
        <p:blipFill>
          <a:blip r:embed="rId3" cstate="print"/>
          <a:stretch>
            <a:fillRect/>
          </a:stretch>
        </p:blipFill>
        <p:spPr>
          <a:xfrm>
            <a:off x="500034" y="857232"/>
            <a:ext cx="3600400" cy="35283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圖片 8" descr="1359776907_04301224.jpg"/>
          <p:cNvPicPr>
            <a:picLocks noChangeAspect="1"/>
          </p:cNvPicPr>
          <p:nvPr/>
        </p:nvPicPr>
        <p:blipFill>
          <a:blip r:embed="rId4" cstate="print"/>
          <a:stretch>
            <a:fillRect/>
          </a:stretch>
        </p:blipFill>
        <p:spPr>
          <a:xfrm>
            <a:off x="4214810" y="857232"/>
            <a:ext cx="2428892" cy="2143140"/>
          </a:xfrm>
          <a:prstGeom prst="rect">
            <a:avLst/>
          </a:prstGeom>
          <a:ln>
            <a:noFill/>
          </a:ln>
          <a:effectLst>
            <a:softEdge rad="112500"/>
          </a:effectLst>
        </p:spPr>
      </p:pic>
      <p:pic>
        <p:nvPicPr>
          <p:cNvPr id="21505" name="Picture 1" descr="move pic-blue"/>
          <p:cNvPicPr>
            <a:picLocks noChangeAspect="1" noChangeArrowheads="1"/>
          </p:cNvPicPr>
          <p:nvPr/>
        </p:nvPicPr>
        <p:blipFill>
          <a:blip r:embed="rId5" cstate="print"/>
          <a:srcRect/>
          <a:stretch>
            <a:fillRect/>
          </a:stretch>
        </p:blipFill>
        <p:spPr bwMode="auto">
          <a:xfrm>
            <a:off x="7000892" y="714356"/>
            <a:ext cx="1285884" cy="3071834"/>
          </a:xfrm>
          <a:prstGeom prst="rect">
            <a:avLst/>
          </a:prstGeom>
          <a:noFill/>
          <a:ln w="9525">
            <a:noFill/>
            <a:miter lim="800000"/>
            <a:headEnd/>
            <a:tailEnd/>
          </a:ln>
        </p:spPr>
      </p:pic>
      <p:sp>
        <p:nvSpPr>
          <p:cNvPr id="21507" name="Rectangle 3"/>
          <p:cNvSpPr>
            <a:spLocks noChangeArrowheads="1"/>
          </p:cNvSpPr>
          <p:nvPr/>
        </p:nvSpPr>
        <p:spPr bwMode="auto">
          <a:xfrm>
            <a:off x="4286248" y="4071942"/>
            <a:ext cx="4857752"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雙接合設計，允許接入到難以觸及密閉空間。</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它允許使用者轉化為</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Z</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軸位置的渦輪增壓鎖定</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解鎖螺絲的多個位置。</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產品特性</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CR-V6150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高密度精密冷熔爐技術。</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緊固件為快速刪除而自由轉動套筒</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尺寸包括：</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3mm, 4mm, 5mm, 6mm, 8mm, 10mm</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overrideClrMapping bg1="dk1" tx1="lt1" bg2="dk2" tx2="lt2" accent1="accent1" accent2="accent2" accent3="accent3" accent4="accent4" accent5="accent5" accent6="accent6" hlink="hlink" folHlink="folHlink"/>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428596" y="142852"/>
            <a:ext cx="7772400" cy="914400"/>
          </a:xfrm>
        </p:spPr>
        <p:txBody>
          <a:bodyPr>
            <a:normAutofit fontScale="90000"/>
          </a:bodyPr>
          <a:lstStyle/>
          <a:p>
            <a:r>
              <a:rPr lang="fr-FR" u="sng" dirty="0" smtClean="0"/>
              <a:t>渦輪增壓-Z六角扳手組，7件</a:t>
            </a:r>
            <a:r>
              <a:rPr lang="zh-TW" altLang="en-US" dirty="0" smtClean="0"/>
              <a:t/>
            </a:r>
            <a:br>
              <a:rPr lang="zh-TW" altLang="en-US" dirty="0" smtClean="0"/>
            </a:br>
            <a:endParaRPr lang="zh-TW" altLang="en-US" dirty="0"/>
          </a:p>
        </p:txBody>
      </p:sp>
      <p:pic>
        <p:nvPicPr>
          <p:cNvPr id="4" name="內容版面配置區 3" descr="1359776499_27856264.jpg"/>
          <p:cNvPicPr>
            <a:picLocks noGrp="1" noChangeAspect="1"/>
          </p:cNvPicPr>
          <p:nvPr>
            <p:ph idx="1"/>
          </p:nvPr>
        </p:nvPicPr>
        <p:blipFill>
          <a:blip r:embed="rId3"/>
          <a:stretch>
            <a:fillRect/>
          </a:stretch>
        </p:blipFill>
        <p:spPr>
          <a:xfrm>
            <a:off x="500034" y="1428736"/>
            <a:ext cx="3419475" cy="3248025"/>
          </a:xfrm>
        </p:spPr>
      </p:pic>
      <p:sp>
        <p:nvSpPr>
          <p:cNvPr id="41985" name="Rectangle 1"/>
          <p:cNvSpPr>
            <a:spLocks noChangeArrowheads="1"/>
          </p:cNvSpPr>
          <p:nvPr/>
        </p:nvSpPr>
        <p:spPr bwMode="auto">
          <a:xfrm>
            <a:off x="4000496" y="4429132"/>
            <a:ext cx="514350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雙接合設計，允許接入到難以觸及密閉空間。</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它允許使用者轉化為</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Z</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軸位置的渦輪增壓鎖定</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解鎖螺絲的多個位置。</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產品特性</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CR-V6150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高密度精密冷熔爐技術。</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緊固件為快速刪除而自由轉動套筒</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尺寸包括：</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T20, T25, T27, T30, T40, T45, T50</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pic>
        <p:nvPicPr>
          <p:cNvPr id="6" name="圖片 5" descr="1359776500_49926441.jpg"/>
          <p:cNvPicPr>
            <a:picLocks noChangeAspect="1"/>
          </p:cNvPicPr>
          <p:nvPr/>
        </p:nvPicPr>
        <p:blipFill>
          <a:blip r:embed="rId4"/>
          <a:stretch>
            <a:fillRect/>
          </a:stretch>
        </p:blipFill>
        <p:spPr>
          <a:xfrm>
            <a:off x="4000496" y="1428736"/>
            <a:ext cx="1428760" cy="2571768"/>
          </a:xfrm>
          <a:prstGeom prst="rect">
            <a:avLst/>
          </a:prstGeom>
        </p:spPr>
      </p:pic>
      <p:pic>
        <p:nvPicPr>
          <p:cNvPr id="7" name="圖片 6" descr="1359776499_54060143.jpg"/>
          <p:cNvPicPr>
            <a:picLocks noChangeAspect="1"/>
          </p:cNvPicPr>
          <p:nvPr/>
        </p:nvPicPr>
        <p:blipFill>
          <a:blip r:embed="rId5"/>
          <a:stretch>
            <a:fillRect/>
          </a:stretch>
        </p:blipFill>
        <p:spPr>
          <a:xfrm>
            <a:off x="7572396" y="1428736"/>
            <a:ext cx="1428728" cy="2571768"/>
          </a:xfrm>
          <a:prstGeom prst="rect">
            <a:avLst/>
          </a:prstGeom>
        </p:spPr>
      </p:pic>
      <p:pic>
        <p:nvPicPr>
          <p:cNvPr id="8" name="圖片 7" descr="1359776499_59296815.jpg"/>
          <p:cNvPicPr>
            <a:picLocks noChangeAspect="1"/>
          </p:cNvPicPr>
          <p:nvPr/>
        </p:nvPicPr>
        <p:blipFill>
          <a:blip r:embed="rId6"/>
          <a:stretch>
            <a:fillRect/>
          </a:stretch>
        </p:blipFill>
        <p:spPr>
          <a:xfrm>
            <a:off x="5500694" y="1428736"/>
            <a:ext cx="2071702" cy="2643206"/>
          </a:xfrm>
          <a:prstGeom prst="rect">
            <a:avLst/>
          </a:prstGeom>
        </p:spPr>
      </p:pic>
    </p:spTree>
  </p:cSld>
  <p:clrMapOvr>
    <a:overrideClrMapping bg1="dk1" tx1="lt1" bg2="dk2" tx2="lt2" accent1="accent1" accent2="accent2" accent3="accent3" accent4="accent4" accent5="accent5" accent6="accent6" hlink="hlink" folHlink="folHlink"/>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28596" y="0"/>
            <a:ext cx="7772400" cy="914400"/>
          </a:xfrm>
        </p:spPr>
        <p:txBody>
          <a:bodyPr>
            <a:normAutofit/>
          </a:bodyPr>
          <a:lstStyle/>
          <a:p>
            <a:r>
              <a:rPr lang="fr-FR" u="sng" dirty="0" smtClean="0"/>
              <a:t>渦輪增壓-Z  12pt </a:t>
            </a:r>
            <a:r>
              <a:rPr lang="zh-TW" altLang="en-US" u="sng" dirty="0" smtClean="0"/>
              <a:t>花鍵組，</a:t>
            </a:r>
            <a:r>
              <a:rPr lang="fr-FR" u="sng" dirty="0" smtClean="0"/>
              <a:t>5</a:t>
            </a:r>
            <a:r>
              <a:rPr lang="zh-TW" altLang="en-US" u="sng" dirty="0" smtClean="0"/>
              <a:t>件</a:t>
            </a:r>
            <a:endParaRPr lang="zh-TW" altLang="en-US" u="sng" dirty="0"/>
          </a:p>
        </p:txBody>
      </p:sp>
      <p:pic>
        <p:nvPicPr>
          <p:cNvPr id="4" name="內容版面配置區 3" descr="1359777337_47161897.jpg"/>
          <p:cNvPicPr>
            <a:picLocks noGrp="1" noChangeAspect="1"/>
          </p:cNvPicPr>
          <p:nvPr>
            <p:ph idx="1"/>
          </p:nvPr>
        </p:nvPicPr>
        <p:blipFill>
          <a:blip r:embed="rId2"/>
          <a:stretch>
            <a:fillRect/>
          </a:stretch>
        </p:blipFill>
        <p:spPr>
          <a:xfrm>
            <a:off x="571472" y="857232"/>
            <a:ext cx="3419475" cy="3343275"/>
          </a:xfrm>
        </p:spPr>
      </p:pic>
      <p:pic>
        <p:nvPicPr>
          <p:cNvPr id="6" name="圖片 5" descr="1359777338_41564941.jpg"/>
          <p:cNvPicPr>
            <a:picLocks noChangeAspect="1"/>
          </p:cNvPicPr>
          <p:nvPr/>
        </p:nvPicPr>
        <p:blipFill>
          <a:blip r:embed="rId3" cstate="print"/>
          <a:stretch>
            <a:fillRect/>
          </a:stretch>
        </p:blipFill>
        <p:spPr>
          <a:xfrm>
            <a:off x="4071934" y="857232"/>
            <a:ext cx="1500198" cy="3357586"/>
          </a:xfrm>
          <a:prstGeom prst="rect">
            <a:avLst/>
          </a:prstGeom>
        </p:spPr>
      </p:pic>
      <p:pic>
        <p:nvPicPr>
          <p:cNvPr id="7" name="圖片 6" descr="1359777341_70234011.jpg"/>
          <p:cNvPicPr>
            <a:picLocks noChangeAspect="1"/>
          </p:cNvPicPr>
          <p:nvPr/>
        </p:nvPicPr>
        <p:blipFill>
          <a:blip r:embed="rId4" cstate="print"/>
          <a:stretch>
            <a:fillRect/>
          </a:stretch>
        </p:blipFill>
        <p:spPr>
          <a:xfrm>
            <a:off x="5786446" y="857232"/>
            <a:ext cx="1428760" cy="3385112"/>
          </a:xfrm>
          <a:prstGeom prst="rect">
            <a:avLst/>
          </a:prstGeom>
        </p:spPr>
      </p:pic>
      <p:pic>
        <p:nvPicPr>
          <p:cNvPr id="8" name="圖片 7" descr="1359777337_04072754.jpg"/>
          <p:cNvPicPr>
            <a:picLocks noChangeAspect="1"/>
          </p:cNvPicPr>
          <p:nvPr/>
        </p:nvPicPr>
        <p:blipFill>
          <a:blip r:embed="rId5" cstate="print"/>
          <a:stretch>
            <a:fillRect/>
          </a:stretch>
        </p:blipFill>
        <p:spPr>
          <a:xfrm>
            <a:off x="7429520" y="857232"/>
            <a:ext cx="1360968" cy="3357586"/>
          </a:xfrm>
          <a:prstGeom prst="rect">
            <a:avLst/>
          </a:prstGeom>
        </p:spPr>
      </p:pic>
      <p:sp>
        <p:nvSpPr>
          <p:cNvPr id="43010" name="Rectangle 2"/>
          <p:cNvSpPr>
            <a:spLocks noChangeArrowheads="1"/>
          </p:cNvSpPr>
          <p:nvPr/>
        </p:nvSpPr>
        <p:spPr bwMode="auto">
          <a:xfrm>
            <a:off x="4000496" y="4357694"/>
            <a:ext cx="5000660" cy="2308324"/>
          </a:xfrm>
          <a:prstGeom prst="rect">
            <a:avLst/>
          </a:prstGeom>
          <a:no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雙接合設計，允許接入到難以觸及密閉空間。</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它允許使用者轉化為</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Z</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軸位置的渦輪增壓鎖定</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解鎖螺絲的多個位置。</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產品特性</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CR-V6150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高密度精密冷熔爐技術。</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緊固件為快速刪除而自由轉動套筒</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尺寸包括：</a:t>
            </a:r>
            <a:r>
              <a:rPr kumimoji="1" lang="en-GB"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M4, M5, M6, M8, M10</a:t>
            </a:r>
            <a:endParaRPr kumimoji="1" lang="en-GB"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lstStyle/>
          <a:p>
            <a:r>
              <a:rPr lang="zh-TW" altLang="en-US" u="sng" dirty="0" smtClean="0"/>
              <a:t>強力搖頭六角板手組</a:t>
            </a:r>
            <a:r>
              <a:rPr lang="en-US" altLang="zh-TW" u="sng" dirty="0" smtClean="0"/>
              <a:t>(7</a:t>
            </a:r>
            <a:r>
              <a:rPr lang="zh-TW" altLang="en-US" u="sng" dirty="0" smtClean="0"/>
              <a:t>件</a:t>
            </a:r>
            <a:r>
              <a:rPr lang="en-US" altLang="zh-TW" u="sng" dirty="0" smtClean="0"/>
              <a:t>)</a:t>
            </a:r>
            <a:endParaRPr lang="zh-TW" altLang="en-US" u="sng" dirty="0"/>
          </a:p>
        </p:txBody>
      </p:sp>
      <p:pic>
        <p:nvPicPr>
          <p:cNvPr id="4" name="內容版面配置區 3" descr="1359796059_42899017.jpg"/>
          <p:cNvPicPr>
            <a:picLocks noGrp="1" noChangeAspect="1"/>
          </p:cNvPicPr>
          <p:nvPr>
            <p:ph idx="1"/>
          </p:nvPr>
        </p:nvPicPr>
        <p:blipFill>
          <a:blip r:embed="rId2" cstate="print"/>
          <a:stretch>
            <a:fillRect/>
          </a:stretch>
        </p:blipFill>
        <p:spPr>
          <a:xfrm>
            <a:off x="539552" y="1556792"/>
            <a:ext cx="3419475" cy="31051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圖片 4" descr="1359796059_03150033.png"/>
          <p:cNvPicPr>
            <a:picLocks noChangeAspect="1"/>
          </p:cNvPicPr>
          <p:nvPr/>
        </p:nvPicPr>
        <p:blipFill>
          <a:blip r:embed="rId3" cstate="print"/>
          <a:stretch>
            <a:fillRect/>
          </a:stretch>
        </p:blipFill>
        <p:spPr>
          <a:xfrm>
            <a:off x="3357554" y="428604"/>
            <a:ext cx="2794620" cy="2808312"/>
          </a:xfrm>
          <a:prstGeom prst="rect">
            <a:avLst/>
          </a:prstGeom>
        </p:spPr>
      </p:pic>
      <p:pic>
        <p:nvPicPr>
          <p:cNvPr id="6" name="圖片 5" descr="1359796059_72439356.png"/>
          <p:cNvPicPr>
            <a:picLocks noChangeAspect="1"/>
          </p:cNvPicPr>
          <p:nvPr/>
        </p:nvPicPr>
        <p:blipFill>
          <a:blip r:embed="rId4" cstate="print"/>
          <a:stretch>
            <a:fillRect/>
          </a:stretch>
        </p:blipFill>
        <p:spPr>
          <a:xfrm>
            <a:off x="5357818" y="1428736"/>
            <a:ext cx="3563888" cy="2132856"/>
          </a:xfrm>
          <a:prstGeom prst="rect">
            <a:avLst/>
          </a:prstGeom>
        </p:spPr>
      </p:pic>
      <p:sp>
        <p:nvSpPr>
          <p:cNvPr id="20481" name="Rectangle 1"/>
          <p:cNvSpPr>
            <a:spLocks noChangeArrowheads="1"/>
          </p:cNvSpPr>
          <p:nvPr/>
        </p:nvSpPr>
        <p:spPr bwMode="auto">
          <a:xfrm>
            <a:off x="4214810" y="3714752"/>
            <a:ext cx="478634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180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度旋轉頭，支配長手柄進入難以觸及的部位。</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樞軸設計，讓中心旋轉阻塞，也可以讓你保持扳手和扣件接入發生時的限制。</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CR-V6150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高密度精密冷熔爐技術。</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軸上面的黑色漆面和</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ANTI-SLIP</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塗料 </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規格包括：</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en-GB"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3mm. 4mm, 5mm, 6mm, 7mm, 8mm, 10 mm</a:t>
            </a:r>
            <a:endParaRPr kumimoji="1" lang="en-GB"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normAutofit fontScale="90000"/>
          </a:bodyPr>
          <a:lstStyle/>
          <a:p>
            <a:r>
              <a:rPr lang="fr-FR" b="1" u="sng" dirty="0" smtClean="0"/>
              <a:t>強力搖頭 </a:t>
            </a:r>
            <a:r>
              <a:rPr lang="fr-FR" u="sng" dirty="0" smtClean="0"/>
              <a:t>星型梅花扳手組，7件</a:t>
            </a:r>
            <a:r>
              <a:rPr lang="zh-TW" altLang="en-US" dirty="0" smtClean="0"/>
              <a:t/>
            </a:r>
            <a:br>
              <a:rPr lang="zh-TW" altLang="en-US" dirty="0" smtClean="0"/>
            </a:br>
            <a:endParaRPr lang="zh-TW" altLang="en-US" dirty="0"/>
          </a:p>
        </p:txBody>
      </p:sp>
      <p:pic>
        <p:nvPicPr>
          <p:cNvPr id="4" name="內容版面配置區 3" descr="1359796324_16034123.jpg"/>
          <p:cNvPicPr>
            <a:picLocks noGrp="1" noChangeAspect="1"/>
          </p:cNvPicPr>
          <p:nvPr>
            <p:ph idx="1"/>
          </p:nvPr>
        </p:nvPicPr>
        <p:blipFill>
          <a:blip r:embed="rId2"/>
          <a:stretch>
            <a:fillRect/>
          </a:stretch>
        </p:blipFill>
        <p:spPr>
          <a:xfrm>
            <a:off x="500034" y="714356"/>
            <a:ext cx="2328863" cy="2393157"/>
          </a:xfrm>
        </p:spPr>
      </p:pic>
      <p:pic>
        <p:nvPicPr>
          <p:cNvPr id="5" name="圖片 4" descr="1359796324_41446865.png"/>
          <p:cNvPicPr>
            <a:picLocks noChangeAspect="1"/>
          </p:cNvPicPr>
          <p:nvPr/>
        </p:nvPicPr>
        <p:blipFill>
          <a:blip r:embed="rId3" cstate="print"/>
          <a:stretch>
            <a:fillRect/>
          </a:stretch>
        </p:blipFill>
        <p:spPr>
          <a:xfrm>
            <a:off x="2857488" y="500042"/>
            <a:ext cx="1785938" cy="2500330"/>
          </a:xfrm>
          <a:prstGeom prst="rect">
            <a:avLst/>
          </a:prstGeom>
        </p:spPr>
      </p:pic>
      <p:pic>
        <p:nvPicPr>
          <p:cNvPr id="6" name="圖片 5" descr="1359796324_39970393.png"/>
          <p:cNvPicPr>
            <a:picLocks noChangeAspect="1"/>
          </p:cNvPicPr>
          <p:nvPr/>
        </p:nvPicPr>
        <p:blipFill>
          <a:blip r:embed="rId4" cstate="print"/>
          <a:stretch>
            <a:fillRect/>
          </a:stretch>
        </p:blipFill>
        <p:spPr>
          <a:xfrm>
            <a:off x="4857752" y="571480"/>
            <a:ext cx="1857388" cy="2643206"/>
          </a:xfrm>
          <a:prstGeom prst="rect">
            <a:avLst/>
          </a:prstGeom>
        </p:spPr>
      </p:pic>
      <p:pic>
        <p:nvPicPr>
          <p:cNvPr id="7" name="圖片 6" descr="1359796324_53039126.png"/>
          <p:cNvPicPr>
            <a:picLocks noChangeAspect="1"/>
          </p:cNvPicPr>
          <p:nvPr/>
        </p:nvPicPr>
        <p:blipFill>
          <a:blip r:embed="rId5" cstate="print"/>
          <a:stretch>
            <a:fillRect/>
          </a:stretch>
        </p:blipFill>
        <p:spPr>
          <a:xfrm>
            <a:off x="6929454" y="642918"/>
            <a:ext cx="1643062" cy="2428892"/>
          </a:xfrm>
          <a:prstGeom prst="rect">
            <a:avLst/>
          </a:prstGeom>
        </p:spPr>
      </p:pic>
      <p:sp>
        <p:nvSpPr>
          <p:cNvPr id="44033" name="Rectangle 1"/>
          <p:cNvSpPr>
            <a:spLocks noChangeArrowheads="1"/>
          </p:cNvSpPr>
          <p:nvPr/>
        </p:nvSpPr>
        <p:spPr bwMode="auto">
          <a:xfrm>
            <a:off x="3857588" y="3500438"/>
            <a:ext cx="5286412"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180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度旋轉頭，支配長手柄進入難以觸及的部位。</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樞軸設計，讓中心旋轉阻塞，也可以讓你保持扳手和扣件接入發生時的限制。</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CR-V6150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高密度精密冷熔爐技術。</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軸上面的黑色漆面和</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ANTI-SLIP</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塗料 </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規格包括：</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T20, T25, T27, T30, T40, T45, T50</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pic>
        <p:nvPicPr>
          <p:cNvPr id="10243" name="Picture 3" descr="D:\Desktop\工具照片\1208920_549478808432585_811460769_n.jpg"/>
          <p:cNvPicPr>
            <a:picLocks noChangeAspect="1" noChangeArrowheads="1"/>
          </p:cNvPicPr>
          <p:nvPr/>
        </p:nvPicPr>
        <p:blipFill>
          <a:blip r:embed="rId6"/>
          <a:srcRect/>
          <a:stretch>
            <a:fillRect/>
          </a:stretch>
        </p:blipFill>
        <p:spPr bwMode="auto">
          <a:xfrm>
            <a:off x="500034" y="3143248"/>
            <a:ext cx="3357586" cy="2250282"/>
          </a:xfrm>
          <a:prstGeom prst="rect">
            <a:avLst/>
          </a:prstGeom>
          <a:noFill/>
        </p:spPr>
      </p:pic>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lstStyle/>
          <a:p>
            <a:r>
              <a:rPr lang="zh-TW" altLang="en-US" u="sng" dirty="0" smtClean="0"/>
              <a:t>特殊抽取六角板手組</a:t>
            </a:r>
            <a:r>
              <a:rPr lang="en-US" altLang="zh-TW" u="sng" dirty="0" smtClean="0"/>
              <a:t>(</a:t>
            </a:r>
            <a:r>
              <a:rPr lang="zh-TW" altLang="en-US" u="sng" dirty="0" smtClean="0"/>
              <a:t>加長</a:t>
            </a:r>
            <a:r>
              <a:rPr lang="en-US" altLang="zh-TW" u="sng" dirty="0" smtClean="0"/>
              <a:t>9</a:t>
            </a:r>
            <a:r>
              <a:rPr lang="zh-TW" altLang="en-US" u="sng" dirty="0" smtClean="0"/>
              <a:t>件</a:t>
            </a:r>
            <a:r>
              <a:rPr lang="en-US" altLang="zh-TW" u="sng" dirty="0" smtClean="0"/>
              <a:t>)</a:t>
            </a:r>
            <a:endParaRPr lang="zh-TW" altLang="en-US" u="sng" dirty="0"/>
          </a:p>
        </p:txBody>
      </p:sp>
      <p:pic>
        <p:nvPicPr>
          <p:cNvPr id="4" name="內容版面配置區 3" descr="1359794278_12188255.jpg"/>
          <p:cNvPicPr>
            <a:picLocks noGrp="1" noChangeAspect="1"/>
          </p:cNvPicPr>
          <p:nvPr>
            <p:ph idx="1"/>
          </p:nvPr>
        </p:nvPicPr>
        <p:blipFill>
          <a:blip r:embed="rId2" cstate="print"/>
          <a:stretch>
            <a:fillRect/>
          </a:stretch>
        </p:blipFill>
        <p:spPr>
          <a:xfrm>
            <a:off x="428596" y="1071546"/>
            <a:ext cx="3286125" cy="23526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圖片 4" descr="1359794279_43997362.jpg"/>
          <p:cNvPicPr>
            <a:picLocks noChangeAspect="1"/>
          </p:cNvPicPr>
          <p:nvPr/>
        </p:nvPicPr>
        <p:blipFill>
          <a:blip r:embed="rId3" cstate="print"/>
          <a:stretch>
            <a:fillRect/>
          </a:stretch>
        </p:blipFill>
        <p:spPr>
          <a:xfrm>
            <a:off x="3929058" y="928670"/>
            <a:ext cx="2074143" cy="2027088"/>
          </a:xfrm>
          <a:prstGeom prst="rect">
            <a:avLst/>
          </a:prstGeom>
          <a:ln>
            <a:noFill/>
          </a:ln>
          <a:effectLst>
            <a:softEdge rad="112500"/>
          </a:effectLst>
        </p:spPr>
      </p:pic>
      <p:pic>
        <p:nvPicPr>
          <p:cNvPr id="6" name="圖片 5" descr="1359794281_72832005.jpg"/>
          <p:cNvPicPr>
            <a:picLocks noChangeAspect="1"/>
          </p:cNvPicPr>
          <p:nvPr/>
        </p:nvPicPr>
        <p:blipFill>
          <a:blip r:embed="rId4" cstate="print"/>
          <a:stretch>
            <a:fillRect/>
          </a:stretch>
        </p:blipFill>
        <p:spPr>
          <a:xfrm>
            <a:off x="6072198" y="928670"/>
            <a:ext cx="1428760" cy="1928826"/>
          </a:xfrm>
          <a:prstGeom prst="rect">
            <a:avLst/>
          </a:prstGeom>
          <a:ln>
            <a:noFill/>
          </a:ln>
          <a:effectLst>
            <a:softEdge rad="112500"/>
          </a:effectLst>
        </p:spPr>
      </p:pic>
      <p:pic>
        <p:nvPicPr>
          <p:cNvPr id="7" name="圖片 6" descr="1359794840_87901788.jpg"/>
          <p:cNvPicPr>
            <a:picLocks noChangeAspect="1"/>
          </p:cNvPicPr>
          <p:nvPr/>
        </p:nvPicPr>
        <p:blipFill>
          <a:blip r:embed="rId5" cstate="print"/>
          <a:stretch>
            <a:fillRect/>
          </a:stretch>
        </p:blipFill>
        <p:spPr>
          <a:xfrm>
            <a:off x="7643834" y="928670"/>
            <a:ext cx="1500166" cy="2160240"/>
          </a:xfrm>
          <a:prstGeom prst="rect">
            <a:avLst/>
          </a:prstGeom>
          <a:ln>
            <a:noFill/>
          </a:ln>
          <a:effectLst>
            <a:softEdge rad="112500"/>
          </a:effectLst>
        </p:spPr>
      </p:pic>
      <p:sp>
        <p:nvSpPr>
          <p:cNvPr id="19457" name="Rectangle 1"/>
          <p:cNvSpPr>
            <a:spLocks noChangeArrowheads="1"/>
          </p:cNvSpPr>
          <p:nvPr/>
        </p:nvSpPr>
        <p:spPr bwMode="auto">
          <a:xfrm>
            <a:off x="3857620" y="3071810"/>
            <a:ext cx="4929222"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抽取器六角設計，是為了剝離</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損壞的六角扣件和快速去除邊緣的切削刀片。</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專利的的邊緣切削刀片設計，咬和移除部分剝離的六角固定件。將不會再損害不剝離的扣件。</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產品特性</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S2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建製的高鋼級強度和耐用性鍍鉻表面處理耐腐蝕</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各國的專利的智能滑動六角扳手架設計</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激光蝕刻尺寸標記很容易閱讀</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抽取六角扳手組</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9</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件，包括：</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1.5</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2.5</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4</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5</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6</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8</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毫米</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lstStyle/>
          <a:p>
            <a:r>
              <a:rPr lang="zh-TW" altLang="en-US" u="sng" dirty="0" smtClean="0"/>
              <a:t>粗短型六角板手組</a:t>
            </a:r>
            <a:r>
              <a:rPr lang="en-US" altLang="zh-TW" u="sng" dirty="0" smtClean="0"/>
              <a:t>(</a:t>
            </a:r>
            <a:r>
              <a:rPr lang="zh-TW" altLang="en-US" u="sng" dirty="0" smtClean="0"/>
              <a:t>長</a:t>
            </a:r>
            <a:r>
              <a:rPr lang="en-US" altLang="zh-TW" u="sng" dirty="0" smtClean="0"/>
              <a:t>9</a:t>
            </a:r>
            <a:r>
              <a:rPr lang="zh-TW" altLang="en-US" u="sng" dirty="0" smtClean="0"/>
              <a:t>件</a:t>
            </a:r>
            <a:r>
              <a:rPr lang="en-US" altLang="zh-TW" u="sng" dirty="0" smtClean="0"/>
              <a:t>)</a:t>
            </a:r>
            <a:endParaRPr lang="zh-TW" altLang="en-US" u="sng" dirty="0"/>
          </a:p>
        </p:txBody>
      </p:sp>
      <p:pic>
        <p:nvPicPr>
          <p:cNvPr id="6" name="圖片 5" descr="1359794840_87901788.jpg"/>
          <p:cNvPicPr>
            <a:picLocks noChangeAspect="1"/>
          </p:cNvPicPr>
          <p:nvPr/>
        </p:nvPicPr>
        <p:blipFill>
          <a:blip r:embed="rId2" cstate="print"/>
          <a:stretch>
            <a:fillRect/>
          </a:stretch>
        </p:blipFill>
        <p:spPr>
          <a:xfrm>
            <a:off x="6858016" y="1000108"/>
            <a:ext cx="1929966" cy="1714512"/>
          </a:xfrm>
          <a:prstGeom prst="rect">
            <a:avLst/>
          </a:prstGeom>
        </p:spPr>
      </p:pic>
      <p:pic>
        <p:nvPicPr>
          <p:cNvPr id="11" name="圖片 10" descr="IMG_3542.JPG"/>
          <p:cNvPicPr>
            <a:picLocks noChangeAspect="1"/>
          </p:cNvPicPr>
          <p:nvPr/>
        </p:nvPicPr>
        <p:blipFill>
          <a:blip r:embed="rId3"/>
          <a:stretch>
            <a:fillRect/>
          </a:stretch>
        </p:blipFill>
        <p:spPr>
          <a:xfrm>
            <a:off x="4143372" y="1000108"/>
            <a:ext cx="2500330" cy="1714512"/>
          </a:xfrm>
          <a:prstGeom prst="rect">
            <a:avLst/>
          </a:prstGeom>
        </p:spPr>
      </p:pic>
      <p:sp>
        <p:nvSpPr>
          <p:cNvPr id="18433" name="Rectangle 1"/>
          <p:cNvSpPr>
            <a:spLocks noChangeArrowheads="1"/>
          </p:cNvSpPr>
          <p:nvPr/>
        </p:nvSpPr>
        <p:spPr bwMode="auto">
          <a:xfrm>
            <a:off x="4000496" y="3500438"/>
            <a:ext cx="5143504"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低斷面末端，是為更方便進入在狹窄的區域。</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產品特性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S2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建製的高鋼級強度和耐用性</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鍍鉻完成抗腐蝕</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各國的專利的智能滑動六角扳手架設計</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激光蝕刻尺寸標記很容易閱讀</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抽取六角扳手組</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9</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件，包括：</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1.5</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2.5</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3</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4</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5</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6</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8</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10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毫米</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 </a:t>
            </a:r>
          </a:p>
        </p:txBody>
      </p:sp>
      <p:pic>
        <p:nvPicPr>
          <p:cNvPr id="7170" name="Picture 2" descr="D:\Desktop\工具照片\1291288_549478585099274_1486498412_n.jpg"/>
          <p:cNvPicPr>
            <a:picLocks noChangeAspect="1" noChangeArrowheads="1"/>
          </p:cNvPicPr>
          <p:nvPr/>
        </p:nvPicPr>
        <p:blipFill>
          <a:blip r:embed="rId4"/>
          <a:srcRect/>
          <a:stretch>
            <a:fillRect/>
          </a:stretch>
        </p:blipFill>
        <p:spPr bwMode="auto">
          <a:xfrm>
            <a:off x="571472" y="1000108"/>
            <a:ext cx="3378994" cy="2365280"/>
          </a:xfrm>
          <a:prstGeom prst="rect">
            <a:avLst/>
          </a:prstGeom>
          <a:noFill/>
        </p:spPr>
      </p:pic>
    </p:spTree>
  </p:cSld>
  <p:clrMapOvr>
    <a:masterClrMapping/>
  </p:clrMapOvr>
  <p:transition>
    <p:pull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lstStyle/>
          <a:p>
            <a:r>
              <a:rPr lang="zh-TW" altLang="en-US" u="sng" dirty="0" smtClean="0"/>
              <a:t>防破壞星鍵組</a:t>
            </a:r>
            <a:r>
              <a:rPr lang="en-US" altLang="zh-TW" u="sng" dirty="0" smtClean="0"/>
              <a:t>(</a:t>
            </a:r>
            <a:r>
              <a:rPr lang="zh-TW" altLang="en-US" u="sng" dirty="0" smtClean="0"/>
              <a:t>加長</a:t>
            </a:r>
            <a:r>
              <a:rPr lang="en-US" altLang="zh-TW" u="sng" dirty="0" smtClean="0"/>
              <a:t>9</a:t>
            </a:r>
            <a:r>
              <a:rPr lang="zh-TW" altLang="en-US" u="sng" dirty="0" smtClean="0"/>
              <a:t>件</a:t>
            </a:r>
            <a:r>
              <a:rPr lang="en-US" altLang="zh-TW" u="sng" dirty="0" smtClean="0"/>
              <a:t>)</a:t>
            </a:r>
            <a:endParaRPr lang="zh-TW" altLang="en-US" u="sng" dirty="0"/>
          </a:p>
        </p:txBody>
      </p:sp>
      <p:pic>
        <p:nvPicPr>
          <p:cNvPr id="6" name="圖片 5" descr="1359795100_79865521.jpg"/>
          <p:cNvPicPr>
            <a:picLocks noChangeAspect="1"/>
          </p:cNvPicPr>
          <p:nvPr/>
        </p:nvPicPr>
        <p:blipFill>
          <a:blip r:embed="rId2" cstate="print"/>
          <a:stretch>
            <a:fillRect/>
          </a:stretch>
        </p:blipFill>
        <p:spPr>
          <a:xfrm>
            <a:off x="4500563" y="1000108"/>
            <a:ext cx="1685925" cy="145765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7409" name="Rectangle 1"/>
          <p:cNvSpPr>
            <a:spLocks noChangeArrowheads="1"/>
          </p:cNvSpPr>
          <p:nvPr/>
        </p:nvSpPr>
        <p:spPr bwMode="auto">
          <a:xfrm>
            <a:off x="4143372" y="3500438"/>
            <a:ext cx="4786346"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長臂軸防撬鑽技巧，允許使用抗損壞的安全性緊固件。</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產品特性</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S2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設製的高鋼級強度和耐用性</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鍍鉻完成抗腐蝕</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各國 的專利的智能滑動六角扳手架設  </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激光蝕刻尺寸標記很容易閱讀</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星鍵設置</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9</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件包括：</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T10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T15</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T20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T25</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T27</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T30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T40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T45</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T50 </a:t>
            </a:r>
          </a:p>
        </p:txBody>
      </p:sp>
      <p:pic>
        <p:nvPicPr>
          <p:cNvPr id="8194" name="Picture 2" descr="D:\Desktop\工具照片\1057746_549478678432598_820586714_n.jpg"/>
          <p:cNvPicPr>
            <a:picLocks noChangeAspect="1" noChangeArrowheads="1"/>
          </p:cNvPicPr>
          <p:nvPr/>
        </p:nvPicPr>
        <p:blipFill>
          <a:blip r:embed="rId3"/>
          <a:srcRect/>
          <a:stretch>
            <a:fillRect/>
          </a:stretch>
        </p:blipFill>
        <p:spPr bwMode="auto">
          <a:xfrm>
            <a:off x="642910" y="928670"/>
            <a:ext cx="3378994" cy="2580305"/>
          </a:xfrm>
          <a:prstGeom prst="rect">
            <a:avLst/>
          </a:prstGeom>
          <a:noFill/>
        </p:spPr>
      </p:pic>
    </p:spTree>
  </p:cSld>
  <p:clrMapOvr>
    <a:masterClrMapping/>
  </p:clrMapOvr>
  <p:transition>
    <p:pull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lstStyle/>
          <a:p>
            <a:r>
              <a:rPr lang="en-US" altLang="zh-TW" u="sng" dirty="0" smtClean="0"/>
              <a:t>LED</a:t>
            </a:r>
            <a:r>
              <a:rPr lang="zh-TW" altLang="en-US" u="sng" dirty="0" smtClean="0"/>
              <a:t>放大鏡</a:t>
            </a:r>
            <a:r>
              <a:rPr lang="en-US" altLang="zh-TW" u="sng" dirty="0" smtClean="0"/>
              <a:t>(3</a:t>
            </a:r>
            <a:r>
              <a:rPr lang="zh-TW" altLang="en-US" u="sng" dirty="0" smtClean="0"/>
              <a:t>倍</a:t>
            </a:r>
            <a:r>
              <a:rPr lang="en-US" altLang="zh-TW" u="sng" dirty="0" smtClean="0"/>
              <a:t>)</a:t>
            </a:r>
            <a:endParaRPr lang="zh-TW" altLang="en-US" u="sng" dirty="0"/>
          </a:p>
        </p:txBody>
      </p:sp>
      <p:pic>
        <p:nvPicPr>
          <p:cNvPr id="4" name="內容版面配置區 3" descr="IMG_3559.JPG"/>
          <p:cNvPicPr>
            <a:picLocks noGrp="1" noChangeAspect="1"/>
          </p:cNvPicPr>
          <p:nvPr>
            <p:ph idx="1"/>
          </p:nvPr>
        </p:nvPicPr>
        <p:blipFill>
          <a:blip r:embed="rId2"/>
          <a:stretch>
            <a:fillRect/>
          </a:stretch>
        </p:blipFill>
        <p:spPr>
          <a:xfrm>
            <a:off x="500034" y="857232"/>
            <a:ext cx="3251200"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圖片 4" descr="1359775897_05504409.jpg"/>
          <p:cNvPicPr>
            <a:picLocks noChangeAspect="1"/>
          </p:cNvPicPr>
          <p:nvPr/>
        </p:nvPicPr>
        <p:blipFill>
          <a:blip r:embed="rId3" cstate="print"/>
          <a:stretch>
            <a:fillRect/>
          </a:stretch>
        </p:blipFill>
        <p:spPr>
          <a:xfrm>
            <a:off x="3786182" y="857232"/>
            <a:ext cx="2714644" cy="2214578"/>
          </a:xfrm>
          <a:prstGeom prst="rect">
            <a:avLst/>
          </a:prstGeom>
          <a:ln>
            <a:noFill/>
          </a:ln>
          <a:effectLst>
            <a:softEdge rad="112500"/>
          </a:effectLst>
        </p:spPr>
      </p:pic>
      <p:pic>
        <p:nvPicPr>
          <p:cNvPr id="6" name="圖片 5" descr="IMG_3560.JPG"/>
          <p:cNvPicPr>
            <a:picLocks noChangeAspect="1"/>
          </p:cNvPicPr>
          <p:nvPr/>
        </p:nvPicPr>
        <p:blipFill>
          <a:blip r:embed="rId4"/>
          <a:stretch>
            <a:fillRect/>
          </a:stretch>
        </p:blipFill>
        <p:spPr>
          <a:xfrm>
            <a:off x="6572264" y="857232"/>
            <a:ext cx="2571736" cy="2143140"/>
          </a:xfrm>
          <a:prstGeom prst="rect">
            <a:avLst/>
          </a:prstGeom>
          <a:ln>
            <a:noFill/>
          </a:ln>
          <a:effectLst>
            <a:softEdge rad="112500"/>
          </a:effectLst>
        </p:spPr>
      </p:pic>
      <p:sp>
        <p:nvSpPr>
          <p:cNvPr id="7" name="矩形 6"/>
          <p:cNvSpPr/>
          <p:nvPr/>
        </p:nvSpPr>
        <p:spPr>
          <a:xfrm>
            <a:off x="4429124" y="3164681"/>
            <a:ext cx="4572000" cy="3416320"/>
          </a:xfrm>
          <a:prstGeom prst="rect">
            <a:avLst/>
          </a:prstGeom>
        </p:spPr>
        <p:txBody>
          <a:bodyPr>
            <a:spAutoFit/>
          </a:bodyPr>
          <a:lstStyle/>
          <a:p>
            <a:pPr lvl="0" fontAlgn="base">
              <a:spcBef>
                <a:spcPct val="0"/>
              </a:spcBef>
              <a:spcAft>
                <a:spcPct val="0"/>
              </a:spcAft>
            </a:pPr>
            <a:r>
              <a:rPr kumimoji="1" lang="zh-TW" altLang="fr-FR" b="1" u="sng" dirty="0" smtClean="0">
                <a:latin typeface="Arial" pitchFamily="34" charset="0"/>
                <a:ea typeface="新細明體" pitchFamily="18" charset="-120"/>
                <a:cs typeface="Arial" pitchFamily="34" charset="0"/>
              </a:rPr>
              <a:t>應用</a:t>
            </a:r>
            <a:r>
              <a:rPr kumimoji="1" lang="zh-TW" altLang="fr-FR" dirty="0" smtClean="0">
                <a:latin typeface="Arial" pitchFamily="34" charset="0"/>
                <a:ea typeface="新細明體" pitchFamily="18" charset="-120"/>
                <a:cs typeface="Arial" pitchFamily="34" charset="0"/>
              </a:rPr>
              <a:t> </a:t>
            </a:r>
            <a:r>
              <a:rPr kumimoji="1" lang="fr-FR" altLang="zh-TW" dirty="0" smtClean="0">
                <a:latin typeface="Arial" pitchFamily="34" charset="0"/>
                <a:ea typeface="新細明體" pitchFamily="18" charset="-120"/>
                <a:cs typeface="Arial" pitchFamily="34" charset="0"/>
              </a:rPr>
              <a:t>:</a:t>
            </a:r>
            <a:endParaRPr kumimoji="1" lang="fr-FR" altLang="zh-TW" dirty="0" smtClean="0">
              <a:latin typeface="Arial" pitchFamily="34" charset="0"/>
              <a:ea typeface="新細明體" pitchFamily="18" charset="-120"/>
              <a:cs typeface="新細明體" pitchFamily="18" charset="-120"/>
            </a:endParaRPr>
          </a:p>
          <a:p>
            <a:pPr lvl="0" eaLnBrk="0" fontAlgn="base" hangingPunct="0">
              <a:spcBef>
                <a:spcPct val="0"/>
              </a:spcBef>
              <a:spcAft>
                <a:spcPct val="0"/>
              </a:spcAft>
            </a:pPr>
            <a:r>
              <a:rPr kumimoji="1" lang="zh-TW" altLang="fr-FR" dirty="0" smtClean="0">
                <a:latin typeface="Arial" pitchFamily="34" charset="0"/>
                <a:ea typeface="新細明體" pitchFamily="18" charset="-120"/>
                <a:cs typeface="Arial" pitchFamily="34" charset="0"/>
              </a:rPr>
              <a:t>讓您在日常生活中更容易閱讀，在看書及任何光線不佳的情況下，一覽無遺 </a:t>
            </a:r>
            <a:r>
              <a:rPr kumimoji="1" lang="fr-FR" altLang="zh-TW" dirty="0" smtClean="0">
                <a:latin typeface="Arial" pitchFamily="34" charset="0"/>
                <a:ea typeface="新細明體" pitchFamily="18" charset="-120"/>
                <a:cs typeface="Arial" pitchFamily="34" charset="0"/>
              </a:rPr>
              <a:t>!!</a:t>
            </a:r>
            <a:endParaRPr kumimoji="1" lang="fr-FR" altLang="zh-TW" dirty="0" smtClean="0">
              <a:latin typeface="Arial" pitchFamily="34" charset="0"/>
              <a:ea typeface="新細明體" pitchFamily="18" charset="-120"/>
              <a:cs typeface="新細明體" pitchFamily="18" charset="-120"/>
            </a:endParaRPr>
          </a:p>
          <a:p>
            <a:pPr lvl="0" eaLnBrk="0" fontAlgn="base" hangingPunct="0">
              <a:spcBef>
                <a:spcPct val="0"/>
              </a:spcBef>
              <a:spcAft>
                <a:spcPct val="0"/>
              </a:spcAft>
            </a:pPr>
            <a:r>
              <a:rPr kumimoji="1" lang="zh-TW" altLang="fr-FR" dirty="0" smtClean="0">
                <a:latin typeface="Arial" pitchFamily="34" charset="0"/>
                <a:ea typeface="新細明體" pitchFamily="18" charset="-120"/>
                <a:cs typeface="Arial" pitchFamily="34" charset="0"/>
              </a:rPr>
              <a:t>尤其看由</a:t>
            </a:r>
            <a:r>
              <a:rPr kumimoji="1" lang="fr-FR" altLang="zh-TW" dirty="0" smtClean="0">
                <a:latin typeface="Arial" pitchFamily="34" charset="0"/>
                <a:ea typeface="新細明體" pitchFamily="18" charset="-120"/>
                <a:cs typeface="Arial" pitchFamily="34" charset="0"/>
              </a:rPr>
              <a:t>VIN</a:t>
            </a:r>
            <a:r>
              <a:rPr kumimoji="1" lang="zh-TW" altLang="fr-FR" dirty="0" smtClean="0">
                <a:latin typeface="Arial" pitchFamily="34" charset="0"/>
                <a:ea typeface="新細明體" pitchFamily="18" charset="-120"/>
                <a:cs typeface="Arial" pitchFamily="34" charset="0"/>
              </a:rPr>
              <a:t>號碼、零件號碼、電器系統等。</a:t>
            </a:r>
            <a:endParaRPr kumimoji="1" lang="zh-TW" altLang="fr-FR" dirty="0" smtClean="0">
              <a:latin typeface="Arial" pitchFamily="34" charset="0"/>
              <a:ea typeface="新細明體" pitchFamily="18" charset="-120"/>
              <a:cs typeface="新細明體" pitchFamily="18" charset="-120"/>
            </a:endParaRPr>
          </a:p>
          <a:p>
            <a:pPr lvl="0" eaLnBrk="0" fontAlgn="base" hangingPunct="0">
              <a:spcBef>
                <a:spcPct val="0"/>
              </a:spcBef>
              <a:spcAft>
                <a:spcPct val="0"/>
              </a:spcAft>
            </a:pPr>
            <a:r>
              <a:rPr kumimoji="1" lang="zh-TW" altLang="fr-FR" b="1" u="sng" dirty="0" smtClean="0">
                <a:latin typeface="Arial" pitchFamily="34" charset="0"/>
                <a:ea typeface="新細明體" pitchFamily="18" charset="-120"/>
                <a:cs typeface="Arial" pitchFamily="34" charset="0"/>
              </a:rPr>
              <a:t>產品特點</a:t>
            </a:r>
            <a:r>
              <a:rPr kumimoji="1" lang="zh-TW" altLang="fr-FR" dirty="0" smtClean="0">
                <a:latin typeface="Arial" pitchFamily="34" charset="0"/>
                <a:ea typeface="新細明體" pitchFamily="18" charset="-120"/>
                <a:cs typeface="Arial" pitchFamily="34" charset="0"/>
              </a:rPr>
              <a:t> </a:t>
            </a:r>
            <a:r>
              <a:rPr kumimoji="1" lang="fr-FR" altLang="zh-TW" dirty="0" smtClean="0">
                <a:latin typeface="Arial" pitchFamily="34" charset="0"/>
                <a:ea typeface="新細明體" pitchFamily="18" charset="-120"/>
                <a:cs typeface="Arial" pitchFamily="34" charset="0"/>
              </a:rPr>
              <a:t>:</a:t>
            </a:r>
            <a:endParaRPr kumimoji="1" lang="fr-FR" altLang="zh-TW" dirty="0" smtClean="0">
              <a:latin typeface="Arial" pitchFamily="34" charset="0"/>
              <a:ea typeface="新細明體" pitchFamily="18" charset="-120"/>
              <a:cs typeface="新細明體" pitchFamily="18" charset="-120"/>
            </a:endParaRPr>
          </a:p>
          <a:p>
            <a:pPr lvl="0" eaLnBrk="0" fontAlgn="base" hangingPunct="0">
              <a:spcBef>
                <a:spcPct val="0"/>
              </a:spcBef>
              <a:spcAft>
                <a:spcPct val="0"/>
              </a:spcAft>
            </a:pPr>
            <a:r>
              <a:rPr kumimoji="1" lang="fr-FR" altLang="zh-TW" dirty="0" smtClean="0">
                <a:latin typeface="Arial" pitchFamily="34" charset="0"/>
                <a:ea typeface="新細明體" pitchFamily="18" charset="-120"/>
                <a:cs typeface="Arial" pitchFamily="34" charset="0"/>
              </a:rPr>
              <a:t>- </a:t>
            </a:r>
            <a:r>
              <a:rPr kumimoji="1" lang="zh-TW" altLang="fr-FR" dirty="0" smtClean="0">
                <a:latin typeface="Arial" pitchFamily="34" charset="0"/>
                <a:ea typeface="新細明體" pitchFamily="18" charset="-120"/>
                <a:cs typeface="Arial" pitchFamily="34" charset="0"/>
              </a:rPr>
              <a:t>非扭曲級光學玻璃鏡片，因此不容易受到</a:t>
            </a:r>
            <a:endParaRPr kumimoji="1" lang="zh-TW" altLang="fr-FR" dirty="0" smtClean="0">
              <a:latin typeface="Arial" pitchFamily="34" charset="0"/>
              <a:ea typeface="新細明體" pitchFamily="18" charset="-120"/>
              <a:cs typeface="新細明體" pitchFamily="18" charset="-120"/>
            </a:endParaRPr>
          </a:p>
          <a:p>
            <a:pPr lvl="0" eaLnBrk="0" fontAlgn="base" hangingPunct="0">
              <a:spcBef>
                <a:spcPct val="0"/>
              </a:spcBef>
              <a:spcAft>
                <a:spcPct val="0"/>
              </a:spcAft>
            </a:pPr>
            <a:r>
              <a:rPr kumimoji="1" lang="zh-TW" altLang="fr-FR" dirty="0" smtClean="0">
                <a:latin typeface="Arial" pitchFamily="34" charset="0"/>
                <a:ea typeface="新細明體" pitchFamily="18" charset="-120"/>
                <a:cs typeface="Arial" pitchFamily="34" charset="0"/>
              </a:rPr>
              <a:t>  刮痕和殘留汙垢。</a:t>
            </a:r>
            <a:endParaRPr kumimoji="1" lang="zh-TW" altLang="fr-FR" dirty="0" smtClean="0">
              <a:latin typeface="Arial" pitchFamily="34" charset="0"/>
              <a:ea typeface="新細明體" pitchFamily="18" charset="-120"/>
              <a:cs typeface="新細明體" pitchFamily="18" charset="-120"/>
            </a:endParaRPr>
          </a:p>
          <a:p>
            <a:pPr lvl="0" eaLnBrk="0" fontAlgn="base" hangingPunct="0">
              <a:spcBef>
                <a:spcPct val="0"/>
              </a:spcBef>
              <a:spcAft>
                <a:spcPct val="0"/>
              </a:spcAft>
              <a:buFontTx/>
              <a:buChar char="•"/>
            </a:pPr>
            <a:r>
              <a:rPr kumimoji="1" lang="zh-TW" altLang="fr-FR" dirty="0" smtClean="0">
                <a:latin typeface="Arial" pitchFamily="34" charset="0"/>
                <a:ea typeface="新細明體" pitchFamily="18" charset="-120"/>
                <a:cs typeface="Arial" pitchFamily="34" charset="0"/>
              </a:rPr>
              <a:t> </a:t>
            </a:r>
            <a:r>
              <a:rPr kumimoji="1" lang="fr-FR" altLang="zh-TW" dirty="0" smtClean="0">
                <a:latin typeface="Arial" pitchFamily="34" charset="0"/>
                <a:ea typeface="新細明體" pitchFamily="18" charset="-120"/>
                <a:cs typeface="Arial" pitchFamily="34" charset="0"/>
              </a:rPr>
              <a:t>TPR</a:t>
            </a:r>
            <a:r>
              <a:rPr kumimoji="1" lang="zh-TW" altLang="fr-FR" dirty="0" smtClean="0">
                <a:latin typeface="Arial" pitchFamily="34" charset="0"/>
                <a:ea typeface="新細明體" pitchFamily="18" charset="-120"/>
                <a:cs typeface="Arial" pitchFamily="34" charset="0"/>
              </a:rPr>
              <a:t>架框，預防鏡片掉落。</a:t>
            </a:r>
            <a:endParaRPr kumimoji="1" lang="zh-TW" altLang="fr-FR" dirty="0" smtClean="0">
              <a:latin typeface="Arial" pitchFamily="34" charset="0"/>
              <a:ea typeface="新細明體" pitchFamily="18" charset="-120"/>
              <a:cs typeface="新細明體" pitchFamily="18" charset="-120"/>
            </a:endParaRPr>
          </a:p>
          <a:p>
            <a:pPr lvl="0" eaLnBrk="0" fontAlgn="base" hangingPunct="0">
              <a:spcBef>
                <a:spcPct val="0"/>
              </a:spcBef>
              <a:spcAft>
                <a:spcPct val="0"/>
              </a:spcAft>
              <a:buFontTx/>
              <a:buChar char="•"/>
            </a:pPr>
            <a:r>
              <a:rPr kumimoji="1" lang="zh-TW" altLang="fr-FR" dirty="0" smtClean="0">
                <a:latin typeface="Arial" pitchFamily="34" charset="0"/>
                <a:ea typeface="新細明體" pitchFamily="18" charset="-120"/>
                <a:cs typeface="Arial" pitchFamily="34" charset="0"/>
              </a:rPr>
              <a:t>符合人體工程學的手柄設計。</a:t>
            </a:r>
            <a:endParaRPr kumimoji="1" lang="zh-TW" altLang="fr-FR" dirty="0" smtClean="0">
              <a:latin typeface="Arial" pitchFamily="34" charset="0"/>
              <a:ea typeface="新細明體" pitchFamily="18" charset="-120"/>
              <a:cs typeface="新細明體" pitchFamily="18" charset="-120"/>
            </a:endParaRPr>
          </a:p>
          <a:p>
            <a:pPr lvl="0" eaLnBrk="0" fontAlgn="base" hangingPunct="0">
              <a:spcBef>
                <a:spcPct val="0"/>
              </a:spcBef>
              <a:spcAft>
                <a:spcPct val="0"/>
              </a:spcAft>
              <a:buFontTx/>
              <a:buChar char="•"/>
            </a:pPr>
            <a:r>
              <a:rPr kumimoji="1" lang="zh-TW" altLang="fr-FR" dirty="0" smtClean="0">
                <a:latin typeface="Arial" pitchFamily="34" charset="0"/>
                <a:ea typeface="新細明體" pitchFamily="18" charset="-120"/>
                <a:cs typeface="Arial" pitchFamily="34" charset="0"/>
              </a:rPr>
              <a:t>內含</a:t>
            </a:r>
            <a:r>
              <a:rPr kumimoji="1" lang="fr-FR" altLang="zh-TW" dirty="0" smtClean="0">
                <a:latin typeface="Arial" pitchFamily="34" charset="0"/>
                <a:ea typeface="新細明體" pitchFamily="18" charset="-120"/>
                <a:cs typeface="Arial" pitchFamily="34" charset="0"/>
              </a:rPr>
              <a:t>3</a:t>
            </a:r>
            <a:r>
              <a:rPr kumimoji="1" lang="zh-TW" altLang="fr-FR" dirty="0" smtClean="0">
                <a:latin typeface="Arial" pitchFamily="34" charset="0"/>
                <a:ea typeface="新細明體" pitchFamily="18" charset="-120"/>
                <a:cs typeface="Arial" pitchFamily="34" charset="0"/>
              </a:rPr>
              <a:t>顆</a:t>
            </a:r>
            <a:r>
              <a:rPr kumimoji="1" lang="fr-FR" altLang="zh-TW" dirty="0" smtClean="0">
                <a:latin typeface="Arial" pitchFamily="34" charset="0"/>
                <a:ea typeface="新細明體" pitchFamily="18" charset="-120"/>
                <a:cs typeface="Arial" pitchFamily="34" charset="0"/>
              </a:rPr>
              <a:t>LR-44</a:t>
            </a:r>
            <a:r>
              <a:rPr kumimoji="1" lang="zh-TW" altLang="fr-FR" dirty="0" smtClean="0">
                <a:latin typeface="Arial" pitchFamily="34" charset="0"/>
                <a:ea typeface="新細明體" pitchFamily="18" charset="-120"/>
                <a:cs typeface="Arial" pitchFamily="34" charset="0"/>
              </a:rPr>
              <a:t>電池。</a:t>
            </a:r>
            <a:endParaRPr kumimoji="1" lang="zh-TW" altLang="fr-FR" dirty="0" smtClean="0">
              <a:latin typeface="Arial" pitchFamily="34" charset="0"/>
              <a:ea typeface="新細明體" pitchFamily="18" charset="-120"/>
              <a:cs typeface="新細明體" pitchFamily="18" charset="-120"/>
            </a:endParaRPr>
          </a:p>
          <a:p>
            <a:pPr lvl="0" eaLnBrk="0" fontAlgn="base" hangingPunct="0">
              <a:spcBef>
                <a:spcPct val="0"/>
              </a:spcBef>
              <a:spcAft>
                <a:spcPct val="0"/>
              </a:spcAft>
              <a:buFontTx/>
              <a:buChar char="•"/>
            </a:pPr>
            <a:r>
              <a:rPr kumimoji="1" lang="fr-FR" altLang="zh-TW" dirty="0" smtClean="0">
                <a:latin typeface="Arial" pitchFamily="34" charset="0"/>
                <a:ea typeface="新細明體" pitchFamily="18" charset="-120"/>
                <a:cs typeface="Arial" pitchFamily="34" charset="0"/>
              </a:rPr>
              <a:t>LED</a:t>
            </a:r>
            <a:r>
              <a:rPr kumimoji="1" lang="zh-TW" altLang="fr-FR" dirty="0" smtClean="0">
                <a:latin typeface="Arial" pitchFamily="34" charset="0"/>
                <a:ea typeface="新細明體" pitchFamily="18" charset="-120"/>
                <a:cs typeface="Arial" pitchFamily="34" charset="0"/>
              </a:rPr>
              <a:t>超光能</a:t>
            </a:r>
            <a:endParaRPr kumimoji="1" lang="zh-TW" altLang="fr-FR" dirty="0" smtClean="0">
              <a:latin typeface="Arial" pitchFamily="34" charset="0"/>
              <a:ea typeface="新細明體" pitchFamily="18" charset="-120"/>
              <a:cs typeface="新細明體" pitchFamily="18" charset="-12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lstStyle/>
          <a:p>
            <a:r>
              <a:rPr lang="zh-TW" altLang="en-US" u="sng" dirty="0" smtClean="0"/>
              <a:t>球型迷你棘輪起子組</a:t>
            </a:r>
            <a:r>
              <a:rPr lang="en-US" altLang="zh-TW" u="sng" dirty="0" smtClean="0"/>
              <a:t>(10</a:t>
            </a:r>
            <a:r>
              <a:rPr lang="zh-TW" altLang="en-US" u="sng" dirty="0" smtClean="0"/>
              <a:t>件組</a:t>
            </a:r>
            <a:r>
              <a:rPr lang="en-US" altLang="zh-TW" u="sng" dirty="0" smtClean="0"/>
              <a:t>)</a:t>
            </a:r>
            <a:endParaRPr lang="zh-TW" altLang="en-US" u="sng" dirty="0"/>
          </a:p>
        </p:txBody>
      </p:sp>
      <p:pic>
        <p:nvPicPr>
          <p:cNvPr id="8" name="內容版面配置區 7" descr="IMG_3569.JPG"/>
          <p:cNvPicPr>
            <a:picLocks noGrp="1" noChangeAspect="1"/>
          </p:cNvPicPr>
          <p:nvPr>
            <p:ph idx="1"/>
          </p:nvPr>
        </p:nvPicPr>
        <p:blipFill>
          <a:blip r:embed="rId2"/>
          <a:stretch>
            <a:fillRect/>
          </a:stretch>
        </p:blipFill>
        <p:spPr>
          <a:xfrm>
            <a:off x="642910" y="1500174"/>
            <a:ext cx="2724152" cy="2714644"/>
          </a:xfrm>
        </p:spPr>
      </p:pic>
      <p:sp>
        <p:nvSpPr>
          <p:cNvPr id="16386" name="Rectangle 2"/>
          <p:cNvSpPr>
            <a:spLocks noChangeArrowheads="1"/>
          </p:cNvSpPr>
          <p:nvPr/>
        </p:nvSpPr>
        <p:spPr bwMode="auto">
          <a:xfrm>
            <a:off x="3428992" y="1785926"/>
            <a:ext cx="557216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適用於狹小的空間裡，輕鬆握持和適用的扭矩。</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在手把內存放</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9</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顆</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Bit</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含</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Hex</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六角</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 3mm, 4mm, 5 mm, 6mm ;  Phillip</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十字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 PH1m PH2 ;  Slotted</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一字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 5.5 mm, 6.5 mm ; </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和</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1p 2</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分轉接頭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配件</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符合人體工程學的雙材料手柄，讓它擁有更好的抓地力和更加的力量傳輸。</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 </a:t>
            </a:r>
          </a:p>
        </p:txBody>
      </p:sp>
    </p:spTree>
  </p:cSld>
  <p:clrMapOvr>
    <a:masterClrMapping/>
  </p:clrMapOvr>
  <p:transition>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lstStyle/>
          <a:p>
            <a:r>
              <a:rPr lang="zh-TW" altLang="en-US" u="sng" dirty="0" smtClean="0"/>
              <a:t>可伸縮式迷你刮刀</a:t>
            </a:r>
            <a:endParaRPr lang="zh-TW" altLang="en-US" u="sng" dirty="0"/>
          </a:p>
        </p:txBody>
      </p:sp>
      <p:pic>
        <p:nvPicPr>
          <p:cNvPr id="4" name="內容版面配置區 3" descr="1360340028_74780960.jpg"/>
          <p:cNvPicPr>
            <a:picLocks noGrp="1" noChangeAspect="1"/>
          </p:cNvPicPr>
          <p:nvPr>
            <p:ph idx="1"/>
          </p:nvPr>
        </p:nvPicPr>
        <p:blipFill>
          <a:blip r:embed="rId2" cstate="print"/>
          <a:stretch>
            <a:fillRect/>
          </a:stretch>
        </p:blipFill>
        <p:spPr>
          <a:xfrm>
            <a:off x="467544" y="1052736"/>
            <a:ext cx="3419475" cy="2419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圖片 6" descr="1360340029_20954848.jpg"/>
          <p:cNvPicPr>
            <a:picLocks noChangeAspect="1"/>
          </p:cNvPicPr>
          <p:nvPr/>
        </p:nvPicPr>
        <p:blipFill>
          <a:blip r:embed="rId3" cstate="print"/>
          <a:stretch>
            <a:fillRect/>
          </a:stretch>
        </p:blipFill>
        <p:spPr>
          <a:xfrm>
            <a:off x="6572264" y="928670"/>
            <a:ext cx="2232248" cy="1461889"/>
          </a:xfrm>
          <a:prstGeom prst="rect">
            <a:avLst/>
          </a:prstGeom>
          <a:ln>
            <a:noFill/>
          </a:ln>
          <a:effectLst>
            <a:softEdge rad="112500"/>
          </a:effectLst>
        </p:spPr>
      </p:pic>
      <p:pic>
        <p:nvPicPr>
          <p:cNvPr id="8" name="圖片 7" descr="1360340030_32688805.jpg"/>
          <p:cNvPicPr>
            <a:picLocks noChangeAspect="1"/>
          </p:cNvPicPr>
          <p:nvPr/>
        </p:nvPicPr>
        <p:blipFill>
          <a:blip r:embed="rId4" cstate="print"/>
          <a:stretch>
            <a:fillRect/>
          </a:stretch>
        </p:blipFill>
        <p:spPr>
          <a:xfrm>
            <a:off x="4283968" y="908720"/>
            <a:ext cx="2232248" cy="1512168"/>
          </a:xfrm>
          <a:prstGeom prst="rect">
            <a:avLst/>
          </a:prstGeom>
          <a:ln>
            <a:noFill/>
          </a:ln>
          <a:effectLst>
            <a:softEdge rad="112500"/>
          </a:effectLst>
        </p:spPr>
      </p:pic>
      <p:sp>
        <p:nvSpPr>
          <p:cNvPr id="15361" name="Rectangle 1"/>
          <p:cNvSpPr>
            <a:spLocks noChangeArrowheads="1"/>
          </p:cNvSpPr>
          <p:nvPr/>
        </p:nvSpPr>
        <p:spPr bwMode="auto">
          <a:xfrm>
            <a:off x="4214810" y="3286124"/>
            <a:ext cx="4786346"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輕鬆移除擋風玻璃、油漆、膠水、油灰上的舊貼紙或玻璃、瓷磚、牆壁、地板或其它的粘合劑</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刀片可存放於手柄裡</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內贈三個</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0.05</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毫米的重型剃刀片</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縮刀口採安全性收納</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簡單及安全性的滑動開關更換刀片</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 </a:t>
            </a:r>
          </a:p>
        </p:txBody>
      </p:sp>
    </p:spTree>
  </p:cSld>
  <p:clrMapOvr>
    <a:masterClrMapping/>
  </p:clrMapOvr>
  <p:transition>
    <p:pull dir="l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8928992" cy="914400"/>
          </a:xfrm>
        </p:spPr>
        <p:txBody>
          <a:bodyPr>
            <a:normAutofit/>
          </a:bodyPr>
          <a:lstStyle/>
          <a:p>
            <a:r>
              <a:rPr lang="zh-TW" altLang="en-US" u="sng" dirty="0" smtClean="0"/>
              <a:t>迷你</a:t>
            </a:r>
            <a:r>
              <a:rPr lang="en-US" altLang="zh-TW" u="sng" dirty="0" smtClean="0"/>
              <a:t>270</a:t>
            </a:r>
            <a:r>
              <a:rPr lang="zh-TW" altLang="en-US" u="sng" dirty="0" smtClean="0"/>
              <a:t>度棘輪起子套統精緻組</a:t>
            </a:r>
            <a:r>
              <a:rPr lang="en-US" altLang="zh-TW" u="sng" dirty="0" smtClean="0"/>
              <a:t>(40</a:t>
            </a:r>
            <a:r>
              <a:rPr lang="zh-TW" altLang="en-US" u="sng" dirty="0" smtClean="0"/>
              <a:t>件</a:t>
            </a:r>
            <a:r>
              <a:rPr lang="en-US" altLang="zh-TW" u="sng" dirty="0" smtClean="0"/>
              <a:t>)</a:t>
            </a:r>
            <a:endParaRPr lang="zh-TW" altLang="en-US" u="sng" dirty="0"/>
          </a:p>
        </p:txBody>
      </p:sp>
      <p:sp>
        <p:nvSpPr>
          <p:cNvPr id="6" name="文字方塊 5"/>
          <p:cNvSpPr txBox="1"/>
          <p:nvPr/>
        </p:nvSpPr>
        <p:spPr>
          <a:xfrm>
            <a:off x="611560" y="5157192"/>
            <a:ext cx="2952328" cy="461665"/>
          </a:xfrm>
          <a:prstGeom prst="rect">
            <a:avLst/>
          </a:prstGeom>
          <a:noFill/>
        </p:spPr>
        <p:txBody>
          <a:bodyPr wrap="square" rtlCol="0">
            <a:spAutoFit/>
          </a:bodyPr>
          <a:lstStyle/>
          <a:p>
            <a:r>
              <a:rPr lang="zh-TW" altLang="en-US" sz="2400" dirty="0" smtClean="0"/>
              <a:t>建議售價 </a:t>
            </a:r>
            <a:r>
              <a:rPr lang="en-US" altLang="zh-TW" sz="2400" dirty="0" smtClean="0"/>
              <a:t>: NTD  1140</a:t>
            </a:r>
            <a:endParaRPr lang="zh-TW" altLang="en-US" sz="2400" dirty="0"/>
          </a:p>
        </p:txBody>
      </p:sp>
      <p:pic>
        <p:nvPicPr>
          <p:cNvPr id="8" name="圖片 7" descr="IMG_3551.JPG"/>
          <p:cNvPicPr>
            <a:picLocks noChangeAspect="1"/>
          </p:cNvPicPr>
          <p:nvPr/>
        </p:nvPicPr>
        <p:blipFill>
          <a:blip r:embed="rId2"/>
          <a:stretch>
            <a:fillRect/>
          </a:stretch>
        </p:blipFill>
        <p:spPr>
          <a:xfrm>
            <a:off x="500034" y="857232"/>
            <a:ext cx="3571900" cy="25717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337" name="Rectangle 1"/>
          <p:cNvSpPr>
            <a:spLocks noChangeArrowheads="1"/>
          </p:cNvSpPr>
          <p:nvPr/>
        </p:nvSpPr>
        <p:spPr bwMode="auto">
          <a:xfrm>
            <a:off x="4143372" y="714356"/>
            <a:ext cx="485778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攜帶型的口袋工具組，讓您隨時在需要它時，輕易的取得。善用小空間，微型置入</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1/4’’</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棘輪扳手在共同插槽裡，並且輕鬆的套合操作使用</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1/4’’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驅動高扭矩迷你棘輪，使用</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Flex</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的設計和棘輪</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60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齒。</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
        <p:nvSpPr>
          <p:cNvPr id="14338" name="Rectangle 2"/>
          <p:cNvSpPr>
            <a:spLocks noChangeArrowheads="1"/>
          </p:cNvSpPr>
          <p:nvPr/>
        </p:nvSpPr>
        <p:spPr bwMode="auto">
          <a:xfrm>
            <a:off x="4143372" y="3000372"/>
            <a:ext cx="4786378"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S2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位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x  30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件，包含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十字起子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1, 2, 2, 3 </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一字起子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4.5, 5.5, 6.5</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方型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1, 2</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六角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3, 4, 5, 6 mm</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星型</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梅花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 T10, T15, T20, T25, T27, T30, T40</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星型梅花</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中孔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TT10, TT15,TT25, TT27, TT30, TT40</a:t>
            </a:r>
            <a:r>
              <a:rPr kumimoji="1" lang="zh-TW" altLang="en-US"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米字</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1, 2, 3</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Cr-V </a:t>
            </a:r>
            <a:r>
              <a:rPr kumimoji="1" lang="zh-TW" altLang="en-US"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套</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筒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x 7 </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件，包含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6, 7, 8, 10, 11, 12, 13 mm</a:t>
            </a:r>
            <a:endPar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1/4’’  </a:t>
            </a:r>
            <a:r>
              <a:rPr kumimoji="1" lang="zh-TW" altLang="en-US"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驅動轉接器</a:t>
            </a:r>
            <a:endParaRPr kumimoji="1" lang="zh-TW" altLang="en-US"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 </a:t>
            </a: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1/4’’  </a:t>
            </a:r>
            <a:r>
              <a:rPr kumimoji="1" lang="zh-TW" altLang="en-US"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驅動延長桿</a:t>
            </a:r>
            <a:r>
              <a:rPr kumimoji="1" lang="zh-TW" altLang="en-US"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 </a:t>
            </a: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Cr-V x 75mm (</a:t>
            </a:r>
            <a:r>
              <a:rPr kumimoji="1" lang="zh-TW" altLang="en-US"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長度</a:t>
            </a:r>
            <a:r>
              <a:rPr kumimoji="1" lang="zh-TW" altLang="en-US"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 </a:t>
            </a:r>
          </a:p>
        </p:txBody>
      </p:sp>
    </p:spTree>
  </p:cSld>
  <p:clrMapOvr>
    <a:masterClrMapping/>
  </p:clrMapOvr>
  <p:transition>
    <p:pull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normAutofit/>
          </a:bodyPr>
          <a:lstStyle/>
          <a:p>
            <a:r>
              <a:rPr lang="zh-TW" altLang="en-US" dirty="0" smtClean="0"/>
              <a:t>快速自動鎖定萬向聯軸器組</a:t>
            </a:r>
            <a:r>
              <a:rPr lang="en-US" altLang="zh-TW" dirty="0" smtClean="0"/>
              <a:t>(3</a:t>
            </a:r>
            <a:r>
              <a:rPr lang="zh-TW" altLang="en-US" dirty="0" smtClean="0"/>
              <a:t>件</a:t>
            </a:r>
            <a:r>
              <a:rPr lang="en-US" altLang="zh-TW" dirty="0" smtClean="0"/>
              <a:t>)</a:t>
            </a:r>
            <a:endParaRPr lang="zh-TW" altLang="en-US" dirty="0"/>
          </a:p>
        </p:txBody>
      </p:sp>
      <p:pic>
        <p:nvPicPr>
          <p:cNvPr id="5" name="圖片 4" descr="1360337485_12281430.jpg"/>
          <p:cNvPicPr>
            <a:picLocks noChangeAspect="1"/>
          </p:cNvPicPr>
          <p:nvPr/>
        </p:nvPicPr>
        <p:blipFill>
          <a:blip r:embed="rId2" cstate="print"/>
          <a:stretch>
            <a:fillRect/>
          </a:stretch>
        </p:blipFill>
        <p:spPr>
          <a:xfrm>
            <a:off x="3786182" y="785794"/>
            <a:ext cx="4320480" cy="2304256"/>
          </a:xfrm>
          <a:prstGeom prst="rect">
            <a:avLst/>
          </a:prstGeom>
          <a:ln>
            <a:noFill/>
          </a:ln>
          <a:effectLst>
            <a:softEdge rad="112500"/>
          </a:effectLst>
        </p:spPr>
      </p:pic>
      <p:pic>
        <p:nvPicPr>
          <p:cNvPr id="8" name="圖片 7" descr="IMG_3568.JPG"/>
          <p:cNvPicPr>
            <a:picLocks noChangeAspect="1"/>
          </p:cNvPicPr>
          <p:nvPr/>
        </p:nvPicPr>
        <p:blipFill>
          <a:blip r:embed="rId3"/>
          <a:stretch>
            <a:fillRect/>
          </a:stretch>
        </p:blipFill>
        <p:spPr>
          <a:xfrm>
            <a:off x="571472" y="642918"/>
            <a:ext cx="3143272" cy="30003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313" name="Rectangle 1"/>
          <p:cNvSpPr>
            <a:spLocks noChangeArrowheads="1"/>
          </p:cNvSpPr>
          <p:nvPr/>
        </p:nvSpPr>
        <p:spPr bwMode="auto">
          <a:xfrm>
            <a:off x="3714744" y="3000372"/>
            <a:ext cx="5429256"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Arial" pitchFamily="34" charset="0"/>
                <a:ea typeface="新細明體" pitchFamily="18" charset="-120"/>
                <a:cs typeface="Arial" pitchFamily="34" charset="0"/>
              </a:rPr>
              <a:t>應用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是為了在狹小的受限區域工作時，提供具有靈活性的設計。</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Pop-Lock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鎖定機制，允許使用者在安全定位的插槽在工作過程中鎖定，避免插槽從萬向聯軸器中掉下來。</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2"/>
                </a:solidFill>
                <a:effectLst/>
                <a:latin typeface="Arial" pitchFamily="34" charset="0"/>
                <a:ea typeface="新細明體" pitchFamily="18" charset="-120"/>
                <a:cs typeface="Arial" pitchFamily="34" charset="0"/>
              </a:rPr>
              <a:t>材質：</a:t>
            </a:r>
            <a:r>
              <a:rPr kumimoji="1" lang="fr-FR" altLang="zh-TW" b="0" i="0" u="none" strike="noStrike" cap="none" normalizeH="0" baseline="0" dirty="0" smtClean="0">
                <a:ln>
                  <a:noFill/>
                </a:ln>
                <a:solidFill>
                  <a:schemeClr val="tx2"/>
                </a:solidFill>
                <a:effectLst/>
                <a:latin typeface="Arial" pitchFamily="34" charset="0"/>
                <a:ea typeface="新細明體" pitchFamily="18" charset="-120"/>
                <a:cs typeface="Arial" pitchFamily="34" charset="0"/>
              </a:rPr>
              <a:t>CR-V</a:t>
            </a:r>
            <a:r>
              <a:rPr kumimoji="1" lang="zh-TW" altLang="fr-FR" b="0" i="0" u="none" strike="noStrike" cap="none" normalizeH="0" baseline="0" dirty="0" smtClean="0">
                <a:ln>
                  <a:noFill/>
                </a:ln>
                <a:solidFill>
                  <a:schemeClr val="tx2"/>
                </a:solidFill>
                <a:effectLst/>
                <a:latin typeface="Arial" pitchFamily="34" charset="0"/>
                <a:ea typeface="新細明體" pitchFamily="18" charset="-120"/>
                <a:cs typeface="Arial" pitchFamily="34" charset="0"/>
              </a:rPr>
              <a:t>超過</a:t>
            </a:r>
            <a:r>
              <a:rPr kumimoji="1" lang="fr-FR" altLang="zh-TW" b="0" i="0" u="none" strike="noStrike" cap="none" normalizeH="0" baseline="0" dirty="0" smtClean="0">
                <a:ln>
                  <a:noFill/>
                </a:ln>
                <a:solidFill>
                  <a:schemeClr val="tx2"/>
                </a:solidFill>
                <a:effectLst/>
                <a:latin typeface="Arial" pitchFamily="34" charset="0"/>
                <a:ea typeface="新細明體" pitchFamily="18" charset="-120"/>
                <a:cs typeface="Arial" pitchFamily="34" charset="0"/>
              </a:rPr>
              <a:t>DIN</a:t>
            </a:r>
            <a:r>
              <a:rPr kumimoji="1" lang="zh-TW" altLang="fr-FR" b="0" i="0" u="none" strike="noStrike" cap="none" normalizeH="0" baseline="0" dirty="0" smtClean="0">
                <a:ln>
                  <a:noFill/>
                </a:ln>
                <a:solidFill>
                  <a:schemeClr val="tx2"/>
                </a:solidFill>
                <a:effectLst/>
                <a:latin typeface="Arial" pitchFamily="34" charset="0"/>
                <a:ea typeface="新細明體" pitchFamily="18" charset="-120"/>
                <a:cs typeface="Arial" pitchFamily="34" charset="0"/>
              </a:rPr>
              <a:t>扭矩</a:t>
            </a:r>
            <a:endParaRPr kumimoji="1" lang="zh-TW" altLang="fr-FR" b="0" i="0" u="none" strike="noStrike" cap="none" normalizeH="0" baseline="0" dirty="0" smtClean="0">
              <a:ln>
                <a:noFill/>
              </a:ln>
              <a:solidFill>
                <a:schemeClr val="tx2"/>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螺桿式鎖定每個部分，加強聯合的連接。</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個萬向聯軸器組包括：</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1/4” (F) x 1/4” (M)</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3/8” (F) x 3/8” (M)</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Times New Roman" pitchFamily="18" charset="0"/>
              </a:rPr>
              <a:t>1/2” (F) x 1/2” (M)</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 </a:t>
            </a:r>
          </a:p>
        </p:txBody>
      </p:sp>
    </p:spTree>
  </p:cSld>
  <p:clrMapOvr>
    <a:masterClrMapping/>
  </p:clrMapOvr>
  <p:transition>
    <p:pull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28596" y="0"/>
            <a:ext cx="7772400" cy="914400"/>
          </a:xfrm>
        </p:spPr>
        <p:txBody>
          <a:bodyPr>
            <a:normAutofit fontScale="90000"/>
          </a:bodyPr>
          <a:lstStyle/>
          <a:p>
            <a:r>
              <a:rPr lang="fr-FR" dirty="0" smtClean="0"/>
              <a:t>POPLock</a:t>
            </a:r>
            <a:r>
              <a:rPr lang="zh-TW" altLang="en-US" dirty="0" smtClean="0"/>
              <a:t>快速自動</a:t>
            </a:r>
            <a:r>
              <a:rPr lang="fr-FR" u="sng" dirty="0" smtClean="0"/>
              <a:t>鎖定延長桿，3件套裝</a:t>
            </a:r>
            <a:r>
              <a:rPr lang="en-US" u="sng" dirty="0" smtClean="0"/>
              <a:t>1/4" Dr. (6”, 12”, 18”)</a:t>
            </a:r>
            <a:endParaRPr lang="zh-TW" altLang="en-US" dirty="0"/>
          </a:p>
        </p:txBody>
      </p:sp>
      <p:sp>
        <p:nvSpPr>
          <p:cNvPr id="12289" name="Rectangle 1"/>
          <p:cNvSpPr>
            <a:spLocks noChangeArrowheads="1"/>
          </p:cNvSpPr>
          <p:nvPr/>
        </p:nvSpPr>
        <p:spPr bwMode="auto">
          <a:xfrm>
            <a:off x="4357686" y="1428736"/>
            <a:ext cx="4786314"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b="1" i="0" u="sng" strike="noStrike" cap="none" normalizeH="0" baseline="0" dirty="0" smtClean="0">
                <a:ln>
                  <a:noFill/>
                </a:ln>
                <a:effectLst/>
                <a:latin typeface="Arial" pitchFamily="34" charset="0"/>
                <a:ea typeface="新細明體" pitchFamily="18" charset="-120"/>
                <a:cs typeface="Arial" pitchFamily="34" charset="0"/>
              </a:rPr>
              <a:t>應用</a:t>
            </a:r>
            <a:r>
              <a:rPr kumimoji="1" lang="en-US"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en-US"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專為在狹小及深部的受限區域工作時，提供安全鎖定系統。</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Pop-Lock </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鎖定機制，允許使用者鎖定在安全定位深部狹小的空間時開啟，並且在取出插槽裡的螺絲時，避免插槽掉落。</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材質：</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CR-V</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超過</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DIN</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扭矩</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3</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件延長組包括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b="0" i="0" u="none" strike="noStrike" cap="none" normalizeH="0" baseline="0" dirty="0" smtClean="0">
                <a:ln>
                  <a:noFill/>
                </a:ln>
                <a:effectLst/>
                <a:latin typeface="Arial" pitchFamily="34" charset="0"/>
                <a:ea typeface="新細明體" pitchFamily="18" charset="-120"/>
                <a:cs typeface="Arial" pitchFamily="34" charset="0"/>
              </a:rPr>
              <a:t>1/4” Dr. x 150 mm (Length)</a:t>
            </a:r>
            <a:endParaRPr kumimoji="1" lang="en-US"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b="0" i="0" u="none" strike="noStrike" cap="none" normalizeH="0" baseline="0" dirty="0" smtClean="0">
                <a:ln>
                  <a:noFill/>
                </a:ln>
                <a:effectLst/>
                <a:latin typeface="Arial" pitchFamily="34" charset="0"/>
                <a:ea typeface="新細明體" pitchFamily="18" charset="-120"/>
                <a:cs typeface="Arial" pitchFamily="34" charset="0"/>
              </a:rPr>
              <a:t>1/4” Dr. x 300 mm (Length)</a:t>
            </a:r>
            <a:endParaRPr kumimoji="1" lang="en-US"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b="0" i="0" u="none" strike="noStrike" cap="none" normalizeH="0" baseline="0" dirty="0" smtClean="0">
                <a:ln>
                  <a:noFill/>
                </a:ln>
                <a:effectLst/>
                <a:latin typeface="Arial" pitchFamily="34" charset="0"/>
                <a:ea typeface="新細明體" pitchFamily="18" charset="-120"/>
                <a:cs typeface="Arial" pitchFamily="34" charset="0"/>
              </a:rPr>
              <a:t>1/4” Dr. x 450 mm (Length)</a:t>
            </a:r>
            <a:endParaRPr kumimoji="1" lang="en-US" altLang="zh-TW" b="0" i="0" u="none" strike="noStrike" cap="none" normalizeH="0" baseline="0" dirty="0" smtClean="0">
              <a:ln>
                <a:noFill/>
              </a:ln>
              <a:effectLst/>
              <a:latin typeface="Arial" pitchFamily="34" charset="0"/>
              <a:ea typeface="新細明體" pitchFamily="18" charset="-120"/>
              <a:cs typeface="新細明體" pitchFamily="18" charset="-120"/>
            </a:endParaRPr>
          </a:p>
        </p:txBody>
      </p:sp>
      <p:pic>
        <p:nvPicPr>
          <p:cNvPr id="17410" name="Picture 2" descr="D:\Desktop\工具照片\1278504_549478485099284_1179687433_n.jpg"/>
          <p:cNvPicPr>
            <a:picLocks noGrp="1" noChangeAspect="1" noChangeArrowheads="1"/>
          </p:cNvPicPr>
          <p:nvPr>
            <p:ph idx="1"/>
          </p:nvPr>
        </p:nvPicPr>
        <p:blipFill>
          <a:blip r:embed="rId2"/>
          <a:srcRect/>
          <a:stretch>
            <a:fillRect/>
          </a:stretch>
        </p:blipFill>
        <p:spPr bwMode="auto">
          <a:xfrm>
            <a:off x="500034" y="1571612"/>
            <a:ext cx="3744913" cy="2493970"/>
          </a:xfrm>
          <a:prstGeom prst="rect">
            <a:avLst/>
          </a:prstGeom>
          <a:noFill/>
        </p:spPr>
      </p:pic>
    </p:spTree>
  </p:cSld>
  <p:clrMapOvr>
    <a:masterClrMapping/>
  </p:clrMapOvr>
  <p:transition>
    <p:zoom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normAutofit fontScale="90000"/>
          </a:bodyPr>
          <a:lstStyle/>
          <a:p>
            <a:r>
              <a:rPr lang="fr-FR" u="sng" dirty="0" smtClean="0"/>
              <a:t>POPLock</a:t>
            </a:r>
            <a:r>
              <a:rPr lang="zh-TW" altLang="en-US" dirty="0" smtClean="0"/>
              <a:t>快速自動</a:t>
            </a:r>
            <a:r>
              <a:rPr lang="fr-FR" dirty="0" smtClean="0"/>
              <a:t>鎖定</a:t>
            </a:r>
            <a:r>
              <a:rPr lang="fr-FR" u="sng" dirty="0" smtClean="0"/>
              <a:t> </a:t>
            </a:r>
            <a:r>
              <a:rPr lang="zh-TW" altLang="en-US" u="sng" dirty="0" smtClean="0"/>
              <a:t>延長桿，</a:t>
            </a:r>
            <a:r>
              <a:rPr lang="fr-FR" u="sng" dirty="0" smtClean="0"/>
              <a:t>3</a:t>
            </a:r>
            <a:r>
              <a:rPr lang="zh-TW" altLang="en-US" u="sng" dirty="0" smtClean="0"/>
              <a:t>件</a:t>
            </a:r>
            <a:r>
              <a:rPr lang="en-US" u="sng" dirty="0" smtClean="0"/>
              <a:t>Dr. (10", 18", 24")</a:t>
            </a:r>
            <a:r>
              <a:rPr lang="zh-TW" altLang="en-US" dirty="0" smtClean="0"/>
              <a:t/>
            </a:r>
            <a:br>
              <a:rPr lang="zh-TW" altLang="en-US" dirty="0" smtClean="0"/>
            </a:br>
            <a:endParaRPr lang="zh-TW" altLang="en-US" dirty="0"/>
          </a:p>
        </p:txBody>
      </p:sp>
      <p:pic>
        <p:nvPicPr>
          <p:cNvPr id="4" name="內容版面配置區 3" descr="1360338009_01208366.jpg"/>
          <p:cNvPicPr>
            <a:picLocks noGrp="1" noChangeAspect="1"/>
          </p:cNvPicPr>
          <p:nvPr>
            <p:ph idx="1"/>
          </p:nvPr>
        </p:nvPicPr>
        <p:blipFill>
          <a:blip r:embed="rId2"/>
          <a:stretch>
            <a:fillRect/>
          </a:stretch>
        </p:blipFill>
        <p:spPr>
          <a:xfrm>
            <a:off x="500034" y="1643050"/>
            <a:ext cx="3562351" cy="2571768"/>
          </a:xfrm>
        </p:spPr>
      </p:pic>
      <p:sp>
        <p:nvSpPr>
          <p:cNvPr id="38913" name="Rectangle 1"/>
          <p:cNvSpPr>
            <a:spLocks noChangeArrowheads="1"/>
          </p:cNvSpPr>
          <p:nvPr/>
        </p:nvSpPr>
        <p:spPr bwMode="auto">
          <a:xfrm>
            <a:off x="4071934" y="1714488"/>
            <a:ext cx="5072066"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專為在狹小及深部的受限區域工作時，提供安全鎖定系統。</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Pop-Lock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鎖定機制，允許使用者鎖定在安全定位深部狹小的空間時開啟，並且在取出插槽裡的螺絲時，避免插槽掉落。</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材質：</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CR-V</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超過</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DIN</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扭矩</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件延長組包括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3/8” Dr. x 250 mm (Length)</a:t>
            </a:r>
            <a:endPar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3/8” Dr. x 450 mm (Length)</a:t>
            </a:r>
            <a:endPar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3/8” Dr. x 600 mm (Length)</a:t>
            </a:r>
            <a:endPar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28596" y="0"/>
            <a:ext cx="7772400" cy="914400"/>
          </a:xfrm>
        </p:spPr>
        <p:txBody>
          <a:bodyPr>
            <a:normAutofit fontScale="90000"/>
          </a:bodyPr>
          <a:lstStyle/>
          <a:p>
            <a:r>
              <a:rPr lang="fr-FR" u="sng" dirty="0" smtClean="0"/>
              <a:t>POPLock</a:t>
            </a:r>
            <a:r>
              <a:rPr lang="zh-TW" altLang="en-US" dirty="0" smtClean="0"/>
              <a:t>快速自動</a:t>
            </a:r>
            <a:r>
              <a:rPr lang="fr-FR" dirty="0" smtClean="0"/>
              <a:t>鎖定</a:t>
            </a:r>
            <a:r>
              <a:rPr lang="zh-TW" altLang="en-US" u="sng" dirty="0" smtClean="0"/>
              <a:t>延長桿，</a:t>
            </a:r>
            <a:r>
              <a:rPr lang="fr-FR" u="sng" dirty="0" smtClean="0"/>
              <a:t>3</a:t>
            </a:r>
            <a:r>
              <a:rPr lang="zh-TW" altLang="en-US" u="sng" dirty="0" smtClean="0"/>
              <a:t>件</a:t>
            </a:r>
            <a:r>
              <a:rPr lang="zh-TW" altLang="en-US" dirty="0" smtClean="0"/>
              <a:t/>
            </a:r>
            <a:br>
              <a:rPr lang="zh-TW" altLang="en-US" dirty="0" smtClean="0"/>
            </a:br>
            <a:r>
              <a:rPr lang="en-US" u="sng" dirty="0" smtClean="0"/>
              <a:t>Dr. (10", 18" 24")</a:t>
            </a:r>
            <a:r>
              <a:rPr lang="zh-TW" altLang="en-US" dirty="0" smtClean="0"/>
              <a:t/>
            </a:r>
            <a:br>
              <a:rPr lang="zh-TW" altLang="en-US" dirty="0" smtClean="0"/>
            </a:br>
            <a:endParaRPr lang="zh-TW" altLang="en-US" dirty="0"/>
          </a:p>
        </p:txBody>
      </p:sp>
      <p:pic>
        <p:nvPicPr>
          <p:cNvPr id="4" name="內容版面配置區 3" descr="1360338253_43406791.jpg"/>
          <p:cNvPicPr>
            <a:picLocks noGrp="1" noChangeAspect="1"/>
          </p:cNvPicPr>
          <p:nvPr>
            <p:ph idx="1"/>
          </p:nvPr>
        </p:nvPicPr>
        <p:blipFill>
          <a:blip r:embed="rId2"/>
          <a:stretch>
            <a:fillRect/>
          </a:stretch>
        </p:blipFill>
        <p:spPr>
          <a:xfrm>
            <a:off x="428596" y="1571612"/>
            <a:ext cx="3419475" cy="2419350"/>
          </a:xfrm>
        </p:spPr>
      </p:pic>
      <p:sp>
        <p:nvSpPr>
          <p:cNvPr id="40961" name="Rectangle 1"/>
          <p:cNvSpPr>
            <a:spLocks noChangeArrowheads="1"/>
          </p:cNvSpPr>
          <p:nvPr/>
        </p:nvSpPr>
        <p:spPr bwMode="auto">
          <a:xfrm>
            <a:off x="4000496" y="1714488"/>
            <a:ext cx="5143504"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b="1" i="0" u="sng" strike="noStrike" cap="none" normalizeH="0" baseline="0" dirty="0" smtClean="0">
                <a:ln>
                  <a:noFill/>
                </a:ln>
                <a:effectLst/>
                <a:latin typeface="Arial" pitchFamily="34" charset="0"/>
                <a:ea typeface="新細明體" pitchFamily="18" charset="-120"/>
                <a:cs typeface="Arial" pitchFamily="34" charset="0"/>
              </a:rPr>
              <a:t>應用</a:t>
            </a:r>
            <a:r>
              <a:rPr kumimoji="1" lang="en-US"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en-US"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專為在狹小及深部的受限區域工作時，提供安全鎖定系統。</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Pop-Lock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鎖定機制，允許使用者鎖定在安全定位深部狹小的空間時開啟，並且在取出插槽裡的螺絲時，避免插槽掉落。</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材質：</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CR-V</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超過</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DIN</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扭矩</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件延長組包括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1/2” Dr. x 250 mm (Length)</a:t>
            </a:r>
            <a:endPar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1/2” Dr. x 450 mm (Length)</a:t>
            </a:r>
            <a:endPar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1/2” Dr. x 600 mm (Length) </a:t>
            </a:r>
            <a:endPar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transition>
    <p:wheel spokes="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lstStyle/>
          <a:p>
            <a:r>
              <a:rPr lang="zh-TW" altLang="en-US" u="sng" dirty="0" smtClean="0"/>
              <a:t>迷你吹氣槍帶橡膠頭</a:t>
            </a:r>
            <a:endParaRPr lang="zh-TW" altLang="en-US" u="sng" dirty="0"/>
          </a:p>
        </p:txBody>
      </p:sp>
      <p:pic>
        <p:nvPicPr>
          <p:cNvPr id="4" name="內容版面配置區 3" descr="1360338860_24199204.jpg"/>
          <p:cNvPicPr>
            <a:picLocks noGrp="1" noChangeAspect="1"/>
          </p:cNvPicPr>
          <p:nvPr>
            <p:ph idx="1"/>
          </p:nvPr>
        </p:nvPicPr>
        <p:blipFill>
          <a:blip r:embed="rId2" cstate="print"/>
          <a:stretch>
            <a:fillRect/>
          </a:stretch>
        </p:blipFill>
        <p:spPr>
          <a:xfrm>
            <a:off x="500034" y="785794"/>
            <a:ext cx="3091805" cy="3096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圖片 4" descr="1360338860_47706481.jpg"/>
          <p:cNvPicPr>
            <a:picLocks noChangeAspect="1"/>
          </p:cNvPicPr>
          <p:nvPr/>
        </p:nvPicPr>
        <p:blipFill>
          <a:blip r:embed="rId3" cstate="print"/>
          <a:stretch>
            <a:fillRect/>
          </a:stretch>
        </p:blipFill>
        <p:spPr>
          <a:xfrm>
            <a:off x="3643306" y="714356"/>
            <a:ext cx="2304256" cy="1656184"/>
          </a:xfrm>
          <a:prstGeom prst="rect">
            <a:avLst/>
          </a:prstGeom>
          <a:ln>
            <a:noFill/>
          </a:ln>
          <a:effectLst>
            <a:softEdge rad="112500"/>
          </a:effectLst>
        </p:spPr>
      </p:pic>
      <p:pic>
        <p:nvPicPr>
          <p:cNvPr id="6" name="圖片 5" descr="1360338861_64366809.png"/>
          <p:cNvPicPr>
            <a:picLocks noChangeAspect="1"/>
          </p:cNvPicPr>
          <p:nvPr/>
        </p:nvPicPr>
        <p:blipFill>
          <a:blip r:embed="rId4" cstate="print"/>
          <a:stretch>
            <a:fillRect/>
          </a:stretch>
        </p:blipFill>
        <p:spPr>
          <a:xfrm>
            <a:off x="6072198" y="357166"/>
            <a:ext cx="2627784" cy="2160240"/>
          </a:xfrm>
          <a:prstGeom prst="rect">
            <a:avLst/>
          </a:prstGeom>
        </p:spPr>
      </p:pic>
      <p:graphicFrame>
        <p:nvGraphicFramePr>
          <p:cNvPr id="10" name="表格 9"/>
          <p:cNvGraphicFramePr>
            <a:graphicFrameLocks noGrp="1"/>
          </p:cNvGraphicFramePr>
          <p:nvPr/>
        </p:nvGraphicFramePr>
        <p:xfrm>
          <a:off x="4071934" y="4857760"/>
          <a:ext cx="4786346" cy="1890714"/>
        </p:xfrm>
        <a:graphic>
          <a:graphicData uri="http://schemas.openxmlformats.org/drawingml/2006/table">
            <a:tbl>
              <a:tblPr/>
              <a:tblGrid>
                <a:gridCol w="1943803"/>
                <a:gridCol w="1455049"/>
                <a:gridCol w="1387494"/>
              </a:tblGrid>
              <a:tr h="423864">
                <a:tc>
                  <a:txBody>
                    <a:bodyPr/>
                    <a:lstStyle/>
                    <a:p>
                      <a:pPr algn="ctr">
                        <a:spcAft>
                          <a:spcPts val="0"/>
                        </a:spcAft>
                      </a:pPr>
                      <a:r>
                        <a:rPr lang="zh-TW" sz="800" b="1" dirty="0">
                          <a:solidFill>
                            <a:srgbClr val="000000"/>
                          </a:solidFill>
                          <a:latin typeface="Arial"/>
                          <a:ea typeface="新細明體"/>
                          <a:cs typeface="Arial"/>
                        </a:rPr>
                        <a:t>規格</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gridSpan="2">
                  <a:txBody>
                    <a:bodyPr/>
                    <a:lstStyle/>
                    <a:p>
                      <a:pPr algn="ctr">
                        <a:spcAft>
                          <a:spcPts val="0"/>
                        </a:spcAft>
                      </a:pPr>
                      <a:r>
                        <a:rPr lang="zh-TW" sz="800" b="1">
                          <a:solidFill>
                            <a:srgbClr val="000000"/>
                          </a:solidFill>
                          <a:latin typeface="Arial"/>
                          <a:ea typeface="新細明體"/>
                          <a:cs typeface="Arial"/>
                        </a:rPr>
                        <a:t>單位測量</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zh-TW" altLang="en-US"/>
                    </a:p>
                  </a:txBody>
                  <a:tcPr/>
                </a:tc>
              </a:tr>
              <a:tr h="209550">
                <a:tc>
                  <a:txBody>
                    <a:bodyPr/>
                    <a:lstStyle/>
                    <a:p>
                      <a:pPr>
                        <a:spcAft>
                          <a:spcPts val="0"/>
                        </a:spcAft>
                      </a:pPr>
                      <a:r>
                        <a:rPr lang="zh-TW" sz="800">
                          <a:solidFill>
                            <a:srgbClr val="000000"/>
                          </a:solidFill>
                          <a:latin typeface="Arial"/>
                          <a:ea typeface="新細明體"/>
                          <a:cs typeface="Arial"/>
                        </a:rPr>
                        <a:t>氣口螺紋</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1/4"</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PS</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800">
                          <a:solidFill>
                            <a:srgbClr val="000000"/>
                          </a:solidFill>
                          <a:latin typeface="Arial"/>
                          <a:ea typeface="新細明體"/>
                          <a:cs typeface="Arial"/>
                        </a:rPr>
                        <a:t>尖端螺紋</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1/8"</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PS</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800" dirty="0">
                          <a:solidFill>
                            <a:srgbClr val="000000"/>
                          </a:solidFill>
                          <a:latin typeface="Arial"/>
                          <a:ea typeface="新細明體"/>
                          <a:cs typeface="Arial"/>
                        </a:rPr>
                        <a:t>使用壓力</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90</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psi</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800">
                          <a:solidFill>
                            <a:srgbClr val="000000"/>
                          </a:solidFill>
                          <a:latin typeface="Arial"/>
                          <a:ea typeface="新細明體"/>
                          <a:cs typeface="Arial"/>
                        </a:rPr>
                        <a:t>最大加壓力</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90</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psi</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800">
                          <a:solidFill>
                            <a:srgbClr val="000000"/>
                          </a:solidFill>
                          <a:latin typeface="Arial"/>
                          <a:ea typeface="新細明體"/>
                          <a:cs typeface="Arial"/>
                        </a:rPr>
                        <a:t>聲壓</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75</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db</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800">
                          <a:solidFill>
                            <a:srgbClr val="000000"/>
                          </a:solidFill>
                          <a:latin typeface="Arial"/>
                          <a:ea typeface="新細明體"/>
                          <a:cs typeface="Arial"/>
                        </a:rPr>
                        <a:t>耗氣量在</a:t>
                      </a:r>
                      <a:r>
                        <a:rPr lang="en-US" sz="800" dirty="0">
                          <a:solidFill>
                            <a:srgbClr val="000000"/>
                          </a:solidFill>
                          <a:latin typeface="Arial"/>
                          <a:ea typeface="新細明體"/>
                        </a:rPr>
                        <a:t>90</a:t>
                      </a:r>
                      <a:r>
                        <a:rPr lang="zh-TW" sz="800">
                          <a:solidFill>
                            <a:srgbClr val="000000"/>
                          </a:solidFill>
                          <a:latin typeface="Arial"/>
                          <a:ea typeface="新細明體"/>
                          <a:cs typeface="Arial"/>
                        </a:rPr>
                        <a:t>磅</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104</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L/min</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en-US" sz="800" dirty="0">
                          <a:solidFill>
                            <a:srgbClr val="000000"/>
                          </a:solidFill>
                          <a:latin typeface="Arial"/>
                          <a:ea typeface="新細明體"/>
                        </a:rPr>
                        <a:t>1/4" </a:t>
                      </a:r>
                      <a:r>
                        <a:rPr lang="zh-TW" sz="800">
                          <a:solidFill>
                            <a:srgbClr val="000000"/>
                          </a:solidFill>
                          <a:latin typeface="Arial"/>
                          <a:ea typeface="新細明體"/>
                          <a:cs typeface="Arial"/>
                        </a:rPr>
                        <a:t>承載空氣輸出</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104</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L/min</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265" name="Rectangle 1"/>
          <p:cNvSpPr>
            <a:spLocks noChangeArrowheads="1"/>
          </p:cNvSpPr>
          <p:nvPr/>
        </p:nvSpPr>
        <p:spPr bwMode="auto">
          <a:xfrm>
            <a:off x="3786182" y="2571744"/>
            <a:ext cx="5500694"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0"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迷你</a:t>
            </a:r>
            <a:r>
              <a:rPr kumimoji="1" lang="zh-TW" altLang="fr-FR" b="0" i="0" u="sng" strike="noStrike" cap="none" normalizeH="0" baseline="0" dirty="0" smtClean="0">
                <a:ln>
                  <a:noFill/>
                </a:ln>
                <a:solidFill>
                  <a:srgbClr val="4D90F0"/>
                </a:solidFill>
                <a:effectLst/>
                <a:latin typeface="Arial" pitchFamily="34" charset="0"/>
                <a:ea typeface="新細明體" pitchFamily="18" charset="-120"/>
                <a:cs typeface="Arial" pitchFamily="34" charset="0"/>
              </a:rPr>
              <a:t>吹氣槍帶橡膠頭</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rgbClr val="4D90F0"/>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rgbClr val="4D90F0"/>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rgbClr val="4D90F0"/>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適用於汽車維修、洗車中心、工業機械、環境粉塵和農業領域。</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1"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1"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橡皮頭設計，防止用戶刮傷表面。</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rgbClr val="333333"/>
                </a:solidFill>
                <a:effectLst/>
                <a:latin typeface="Arial" pitchFamily="34" charset="0"/>
                <a:ea typeface="新細明體" pitchFamily="18" charset="-120"/>
                <a:cs typeface="Arial" pitchFamily="34" charset="0"/>
              </a:rPr>
              <a:t>產品規格表</a:t>
            </a:r>
            <a:r>
              <a:rPr kumimoji="1" lang="zh-TW" altLang="fr-FR" b="0" i="0" u="none" strike="noStrike" cap="none" normalizeH="0" baseline="0" dirty="0" smtClean="0">
                <a:ln>
                  <a:noFill/>
                </a:ln>
                <a:solidFill>
                  <a:srgbClr val="333333"/>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rgbClr val="333333"/>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transition>
    <p:wheel spokes="2"/>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lstStyle/>
          <a:p>
            <a:r>
              <a:rPr lang="zh-TW" altLang="en-US" u="sng" dirty="0" smtClean="0"/>
              <a:t>渦輪增壓式文氏管吹氣槍</a:t>
            </a:r>
            <a:endParaRPr lang="zh-TW" altLang="en-US" u="sng" dirty="0"/>
          </a:p>
        </p:txBody>
      </p:sp>
      <p:pic>
        <p:nvPicPr>
          <p:cNvPr id="4" name="內容版面配置區 3" descr="1360339092_23624572.jpg"/>
          <p:cNvPicPr>
            <a:picLocks noGrp="1" noChangeAspect="1"/>
          </p:cNvPicPr>
          <p:nvPr>
            <p:ph idx="1"/>
          </p:nvPr>
        </p:nvPicPr>
        <p:blipFill>
          <a:blip r:embed="rId2" cstate="print"/>
          <a:stretch>
            <a:fillRect/>
          </a:stretch>
        </p:blipFill>
        <p:spPr>
          <a:xfrm>
            <a:off x="395536" y="1340768"/>
            <a:ext cx="3480593" cy="25072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9" name="表格 8"/>
          <p:cNvGraphicFramePr>
            <a:graphicFrameLocks noGrp="1"/>
          </p:cNvGraphicFramePr>
          <p:nvPr/>
        </p:nvGraphicFramePr>
        <p:xfrm>
          <a:off x="4357686" y="4929198"/>
          <a:ext cx="4643470" cy="1676400"/>
        </p:xfrm>
        <a:graphic>
          <a:graphicData uri="http://schemas.openxmlformats.org/drawingml/2006/table">
            <a:tbl>
              <a:tblPr/>
              <a:tblGrid>
                <a:gridCol w="1979862"/>
                <a:gridCol w="1065694"/>
                <a:gridCol w="1597914"/>
              </a:tblGrid>
              <a:tr h="209550">
                <a:tc>
                  <a:txBody>
                    <a:bodyPr/>
                    <a:lstStyle/>
                    <a:p>
                      <a:pPr algn="ctr">
                        <a:spcAft>
                          <a:spcPts val="0"/>
                        </a:spcAft>
                      </a:pPr>
                      <a:r>
                        <a:rPr lang="zh-TW" sz="950" b="1" dirty="0">
                          <a:solidFill>
                            <a:srgbClr val="000000"/>
                          </a:solidFill>
                          <a:latin typeface="Arial"/>
                          <a:ea typeface="新細明體"/>
                          <a:cs typeface="Arial"/>
                        </a:rPr>
                        <a:t>規格</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gridSpan="2">
                  <a:txBody>
                    <a:bodyPr/>
                    <a:lstStyle/>
                    <a:p>
                      <a:pPr algn="ctr">
                        <a:spcAft>
                          <a:spcPts val="0"/>
                        </a:spcAft>
                      </a:pPr>
                      <a:r>
                        <a:rPr lang="zh-TW" sz="950" b="1">
                          <a:solidFill>
                            <a:srgbClr val="000000"/>
                          </a:solidFill>
                          <a:latin typeface="Arial"/>
                          <a:ea typeface="新細明體"/>
                          <a:cs typeface="Arial"/>
                        </a:rPr>
                        <a:t>單位測量</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zh-TW" altLang="en-US"/>
                    </a:p>
                  </a:txBody>
                  <a:tcPr/>
                </a:tc>
              </a:tr>
              <a:tr h="209550">
                <a:tc>
                  <a:txBody>
                    <a:bodyPr/>
                    <a:lstStyle/>
                    <a:p>
                      <a:pPr>
                        <a:spcAft>
                          <a:spcPts val="0"/>
                        </a:spcAft>
                      </a:pPr>
                      <a:r>
                        <a:rPr lang="zh-TW" sz="900">
                          <a:solidFill>
                            <a:srgbClr val="000000"/>
                          </a:solidFill>
                          <a:latin typeface="Arial"/>
                          <a:ea typeface="新細明體"/>
                          <a:cs typeface="Arial"/>
                        </a:rPr>
                        <a:t>氣口螺紋</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1/4" PS</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PS</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dirty="0">
                          <a:solidFill>
                            <a:srgbClr val="000000"/>
                          </a:solidFill>
                          <a:latin typeface="Arial"/>
                          <a:ea typeface="新細明體"/>
                          <a:cs typeface="Arial"/>
                        </a:rPr>
                        <a:t>尖端螺紋</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1/8"PS</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PS</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a:solidFill>
                            <a:srgbClr val="000000"/>
                          </a:solidFill>
                          <a:latin typeface="Arial"/>
                          <a:ea typeface="新細明體"/>
                          <a:cs typeface="Arial"/>
                        </a:rPr>
                        <a:t>使用壓力</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90~120</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psi</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a:solidFill>
                            <a:srgbClr val="000000"/>
                          </a:solidFill>
                          <a:latin typeface="Arial"/>
                          <a:ea typeface="新細明體"/>
                          <a:cs typeface="Arial"/>
                        </a:rPr>
                        <a:t>最大加壓力</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220</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psi</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a:solidFill>
                            <a:srgbClr val="000000"/>
                          </a:solidFill>
                          <a:latin typeface="Arial"/>
                          <a:ea typeface="新細明體"/>
                          <a:cs typeface="Arial"/>
                        </a:rPr>
                        <a:t>聲壓</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90.2</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db</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dirty="0">
                          <a:solidFill>
                            <a:srgbClr val="000000"/>
                          </a:solidFill>
                          <a:latin typeface="Arial"/>
                          <a:ea typeface="新細明體"/>
                          <a:cs typeface="Arial"/>
                        </a:rPr>
                        <a:t>耗氣量在</a:t>
                      </a:r>
                      <a:r>
                        <a:rPr lang="en-US" sz="900" dirty="0">
                          <a:solidFill>
                            <a:srgbClr val="000000"/>
                          </a:solidFill>
                          <a:latin typeface="Arial"/>
                          <a:ea typeface="新細明體"/>
                        </a:rPr>
                        <a:t>90</a:t>
                      </a:r>
                      <a:r>
                        <a:rPr lang="zh-TW" sz="900" dirty="0">
                          <a:solidFill>
                            <a:srgbClr val="000000"/>
                          </a:solidFill>
                          <a:latin typeface="Arial"/>
                          <a:ea typeface="新細明體"/>
                          <a:cs typeface="Arial"/>
                        </a:rPr>
                        <a:t>磅</a:t>
                      </a:r>
                      <a:r>
                        <a:rPr lang="en-US" sz="900" dirty="0" err="1">
                          <a:solidFill>
                            <a:srgbClr val="000000"/>
                          </a:solidFill>
                          <a:latin typeface="Arial"/>
                          <a:ea typeface="新細明體"/>
                        </a:rPr>
                        <a:t>i</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144</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solidFill>
                            <a:srgbClr val="000000"/>
                          </a:solidFill>
                          <a:latin typeface="Arial"/>
                          <a:ea typeface="新細明體"/>
                        </a:rPr>
                        <a:t>L/min</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en-US" sz="900" dirty="0">
                          <a:solidFill>
                            <a:srgbClr val="000000"/>
                          </a:solidFill>
                          <a:latin typeface="Arial"/>
                          <a:ea typeface="新細明體"/>
                        </a:rPr>
                        <a:t>1/4" </a:t>
                      </a:r>
                      <a:r>
                        <a:rPr lang="zh-TW" sz="900" dirty="0">
                          <a:solidFill>
                            <a:srgbClr val="000000"/>
                          </a:solidFill>
                          <a:latin typeface="Arial"/>
                          <a:ea typeface="新細明體"/>
                          <a:cs typeface="Arial"/>
                        </a:rPr>
                        <a:t>承載排氣量</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a:solidFill>
                            <a:srgbClr val="000000"/>
                          </a:solidFill>
                          <a:latin typeface="Arial"/>
                          <a:ea typeface="新細明體"/>
                        </a:rPr>
                        <a:t>466</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L/min</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41" name="Rectangle 1"/>
          <p:cNvSpPr>
            <a:spLocks noChangeArrowheads="1"/>
          </p:cNvSpPr>
          <p:nvPr/>
        </p:nvSpPr>
        <p:spPr bwMode="auto">
          <a:xfrm>
            <a:off x="4214778" y="2571744"/>
            <a:ext cx="4929222"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rgbClr val="000000"/>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rgbClr val="000000"/>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適用於汽車維修、洗車中心、工業機械、環境粉塵和農業領域。</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渦輪增壓文式管尖頭並增加</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4</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倍的供氣量</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BE"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產品規格</a:t>
            </a:r>
            <a:r>
              <a:rPr kumimoji="1" lang="fr-BE" altLang="zh-TW"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BE"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fr-BE"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transition>
    <p:wheel spokes="3"/>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lstStyle/>
          <a:p>
            <a:r>
              <a:rPr lang="zh-TW" altLang="en-US" u="sng" dirty="0" smtClean="0"/>
              <a:t>可伸縮並旋轉式尖頭吹氣槍</a:t>
            </a:r>
            <a:endParaRPr lang="zh-TW" altLang="en-US" u="sng" dirty="0"/>
          </a:p>
        </p:txBody>
      </p:sp>
      <p:pic>
        <p:nvPicPr>
          <p:cNvPr id="4" name="內容版面配置區 3" descr="1360339490_77521372.jpg"/>
          <p:cNvPicPr>
            <a:picLocks noGrp="1" noChangeAspect="1"/>
          </p:cNvPicPr>
          <p:nvPr>
            <p:ph idx="1"/>
          </p:nvPr>
        </p:nvPicPr>
        <p:blipFill>
          <a:blip r:embed="rId3" cstate="print"/>
          <a:stretch>
            <a:fillRect/>
          </a:stretch>
        </p:blipFill>
        <p:spPr>
          <a:xfrm>
            <a:off x="428596" y="714356"/>
            <a:ext cx="3419475" cy="27274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圖片 4" descr="1360339492_37787940.png"/>
          <p:cNvPicPr>
            <a:picLocks noChangeAspect="1"/>
          </p:cNvPicPr>
          <p:nvPr/>
        </p:nvPicPr>
        <p:blipFill>
          <a:blip r:embed="rId4" cstate="print"/>
          <a:stretch>
            <a:fillRect/>
          </a:stretch>
        </p:blipFill>
        <p:spPr>
          <a:xfrm>
            <a:off x="3428992" y="-642966"/>
            <a:ext cx="5111552" cy="6858000"/>
          </a:xfrm>
          <a:prstGeom prst="rect">
            <a:avLst/>
          </a:prstGeom>
        </p:spPr>
      </p:pic>
      <p:graphicFrame>
        <p:nvGraphicFramePr>
          <p:cNvPr id="8" name="表格 7"/>
          <p:cNvGraphicFramePr>
            <a:graphicFrameLocks noGrp="1"/>
          </p:cNvGraphicFramePr>
          <p:nvPr/>
        </p:nvGraphicFramePr>
        <p:xfrm>
          <a:off x="4000496" y="5072074"/>
          <a:ext cx="5000659" cy="1676400"/>
        </p:xfrm>
        <a:graphic>
          <a:graphicData uri="http://schemas.openxmlformats.org/drawingml/2006/table">
            <a:tbl>
              <a:tblPr/>
              <a:tblGrid>
                <a:gridCol w="2412131"/>
                <a:gridCol w="1595956"/>
                <a:gridCol w="992572"/>
              </a:tblGrid>
              <a:tr h="209550">
                <a:tc>
                  <a:txBody>
                    <a:bodyPr/>
                    <a:lstStyle/>
                    <a:p>
                      <a:pPr algn="ctr">
                        <a:spcAft>
                          <a:spcPts val="0"/>
                        </a:spcAft>
                      </a:pPr>
                      <a:r>
                        <a:rPr lang="zh-TW" sz="900" b="1" dirty="0">
                          <a:solidFill>
                            <a:srgbClr val="000000"/>
                          </a:solidFill>
                          <a:latin typeface="Arial"/>
                          <a:ea typeface="新細明體"/>
                          <a:cs typeface="Arial"/>
                        </a:rPr>
                        <a:t>規格</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gridSpan="2">
                  <a:txBody>
                    <a:bodyPr/>
                    <a:lstStyle/>
                    <a:p>
                      <a:pPr algn="ctr">
                        <a:spcAft>
                          <a:spcPts val="0"/>
                        </a:spcAft>
                      </a:pPr>
                      <a:r>
                        <a:rPr lang="zh-TW" sz="900" b="1">
                          <a:solidFill>
                            <a:srgbClr val="000000"/>
                          </a:solidFill>
                          <a:latin typeface="Arial"/>
                          <a:ea typeface="新細明體"/>
                          <a:cs typeface="Arial"/>
                        </a:rPr>
                        <a:t>單位測量</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zh-TW" altLang="en-US"/>
                    </a:p>
                  </a:txBody>
                  <a:tcPr/>
                </a:tc>
              </a:tr>
              <a:tr h="209550">
                <a:tc>
                  <a:txBody>
                    <a:bodyPr/>
                    <a:lstStyle/>
                    <a:p>
                      <a:pPr>
                        <a:spcAft>
                          <a:spcPts val="0"/>
                        </a:spcAft>
                      </a:pPr>
                      <a:r>
                        <a:rPr lang="zh-TW" sz="900">
                          <a:solidFill>
                            <a:srgbClr val="000000"/>
                          </a:solidFill>
                          <a:latin typeface="Arial"/>
                          <a:ea typeface="新細明體"/>
                          <a:cs typeface="Arial"/>
                        </a:rPr>
                        <a:t>氣口螺紋</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a:solidFill>
                            <a:srgbClr val="000000"/>
                          </a:solidFill>
                          <a:latin typeface="Arial"/>
                          <a:ea typeface="新細明體"/>
                        </a:rPr>
                        <a:t>1/4" PS</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solidFill>
                            <a:srgbClr val="000000"/>
                          </a:solidFill>
                          <a:latin typeface="Arial"/>
                          <a:ea typeface="新細明體"/>
                        </a:rPr>
                        <a:t>PS</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a:solidFill>
                            <a:srgbClr val="000000"/>
                          </a:solidFill>
                          <a:latin typeface="Arial"/>
                          <a:ea typeface="新細明體"/>
                          <a:cs typeface="Arial"/>
                        </a:rPr>
                        <a:t>尖端螺紋</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a:solidFill>
                            <a:srgbClr val="000000"/>
                          </a:solidFill>
                          <a:latin typeface="Arial"/>
                          <a:ea typeface="新細明體"/>
                        </a:rPr>
                        <a:t>no</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solidFill>
                            <a:srgbClr val="000000"/>
                          </a:solidFill>
                          <a:latin typeface="Arial"/>
                          <a:ea typeface="新細明體"/>
                        </a:rPr>
                        <a:t>PS</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dirty="0">
                          <a:solidFill>
                            <a:srgbClr val="000000"/>
                          </a:solidFill>
                          <a:latin typeface="Arial"/>
                          <a:ea typeface="新細明體"/>
                          <a:cs typeface="Arial"/>
                        </a:rPr>
                        <a:t>使用壓力</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a:solidFill>
                            <a:srgbClr val="000000"/>
                          </a:solidFill>
                          <a:latin typeface="Arial"/>
                          <a:ea typeface="新細明體"/>
                        </a:rPr>
                        <a:t>90~120</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solidFill>
                            <a:srgbClr val="000000"/>
                          </a:solidFill>
                          <a:latin typeface="Arial"/>
                          <a:ea typeface="新細明體"/>
                        </a:rPr>
                        <a:t>psi</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a:solidFill>
                            <a:srgbClr val="000000"/>
                          </a:solidFill>
                          <a:latin typeface="Arial"/>
                          <a:ea typeface="新細明體"/>
                          <a:cs typeface="Arial"/>
                        </a:rPr>
                        <a:t>最大加壓力</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a:solidFill>
                            <a:srgbClr val="000000"/>
                          </a:solidFill>
                          <a:latin typeface="Arial"/>
                          <a:ea typeface="新細明體"/>
                        </a:rPr>
                        <a:t>220</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solidFill>
                            <a:srgbClr val="000000"/>
                          </a:solidFill>
                          <a:latin typeface="Arial"/>
                          <a:ea typeface="新細明體"/>
                        </a:rPr>
                        <a:t>psi</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a:solidFill>
                            <a:srgbClr val="000000"/>
                          </a:solidFill>
                          <a:latin typeface="Arial"/>
                          <a:ea typeface="新細明體"/>
                          <a:cs typeface="Arial"/>
                        </a:rPr>
                        <a:t>聲壓</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a:solidFill>
                            <a:srgbClr val="000000"/>
                          </a:solidFill>
                          <a:latin typeface="Arial"/>
                          <a:ea typeface="新細明體"/>
                        </a:rPr>
                        <a:t>73</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solidFill>
                            <a:srgbClr val="000000"/>
                          </a:solidFill>
                          <a:latin typeface="Arial"/>
                          <a:ea typeface="新細明體"/>
                        </a:rPr>
                        <a:t>db</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a:solidFill>
                            <a:srgbClr val="000000"/>
                          </a:solidFill>
                          <a:latin typeface="Arial"/>
                          <a:ea typeface="新細明體"/>
                          <a:cs typeface="Arial"/>
                        </a:rPr>
                        <a:t>耗氣量在</a:t>
                      </a:r>
                      <a:r>
                        <a:rPr lang="en-US" sz="900">
                          <a:solidFill>
                            <a:srgbClr val="000000"/>
                          </a:solidFill>
                          <a:latin typeface="Arial"/>
                          <a:ea typeface="新細明體"/>
                        </a:rPr>
                        <a:t>90</a:t>
                      </a:r>
                      <a:r>
                        <a:rPr lang="zh-TW" sz="900">
                          <a:solidFill>
                            <a:srgbClr val="000000"/>
                          </a:solidFill>
                          <a:latin typeface="Arial"/>
                          <a:ea typeface="新細明體"/>
                          <a:cs typeface="Arial"/>
                        </a:rPr>
                        <a:t>磅</a:t>
                      </a:r>
                      <a:r>
                        <a:rPr lang="en-US" sz="900">
                          <a:solidFill>
                            <a:srgbClr val="000000"/>
                          </a:solidFill>
                          <a:latin typeface="Arial"/>
                          <a:ea typeface="新細明體"/>
                        </a:rPr>
                        <a:t>i</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a:solidFill>
                            <a:srgbClr val="000000"/>
                          </a:solidFill>
                          <a:latin typeface="Arial"/>
                          <a:ea typeface="新細明體"/>
                        </a:rPr>
                        <a:t>144</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solidFill>
                            <a:srgbClr val="000000"/>
                          </a:solidFill>
                          <a:latin typeface="Arial"/>
                          <a:ea typeface="新細明體"/>
                        </a:rPr>
                        <a:t>L/min</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en-US" sz="900">
                          <a:solidFill>
                            <a:srgbClr val="000000"/>
                          </a:solidFill>
                          <a:latin typeface="Arial"/>
                          <a:ea typeface="新細明體"/>
                        </a:rPr>
                        <a:t>1/4" </a:t>
                      </a:r>
                      <a:r>
                        <a:rPr lang="zh-TW" sz="900">
                          <a:solidFill>
                            <a:srgbClr val="000000"/>
                          </a:solidFill>
                          <a:latin typeface="Arial"/>
                          <a:ea typeface="新細明體"/>
                          <a:cs typeface="Arial"/>
                        </a:rPr>
                        <a:t>承載排氣量</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a:solidFill>
                            <a:srgbClr val="000000"/>
                          </a:solidFill>
                          <a:latin typeface="Arial"/>
                          <a:ea typeface="新細明體"/>
                        </a:rPr>
                        <a:t>144</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L/min</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217" name="Rectangle 1"/>
          <p:cNvSpPr>
            <a:spLocks noChangeArrowheads="1"/>
          </p:cNvSpPr>
          <p:nvPr/>
        </p:nvSpPr>
        <p:spPr bwMode="auto">
          <a:xfrm>
            <a:off x="4071934" y="2714620"/>
            <a:ext cx="492922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適用於汽車維修、洗車中心、工業機械、環境粉塵和農業領域。</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具伸縮功能讓使用者可延長至</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610</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毫米，深吹密集點。</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可調整尖頭，以達到不同的角度空氣輸送。</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產品規格</a:t>
            </a:r>
            <a:r>
              <a:rPr kumimoji="1" lang="en-US" altLang="zh-TW"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28596" y="142852"/>
            <a:ext cx="7772400" cy="914400"/>
          </a:xfrm>
        </p:spPr>
        <p:txBody>
          <a:bodyPr>
            <a:normAutofit fontScale="90000"/>
          </a:bodyPr>
          <a:lstStyle/>
          <a:p>
            <a:r>
              <a:rPr lang="zh-TW" altLang="en-US" u="sng" dirty="0" smtClean="0"/>
              <a:t>可調式氣流量並具有延長性尖頭的吹氣槍</a:t>
            </a:r>
            <a:r>
              <a:rPr lang="zh-TW" altLang="en-US" dirty="0" smtClean="0"/>
              <a:t/>
            </a:r>
            <a:br>
              <a:rPr lang="zh-TW" altLang="en-US" dirty="0" smtClean="0"/>
            </a:br>
            <a:endParaRPr lang="zh-TW" altLang="en-US" dirty="0"/>
          </a:p>
        </p:txBody>
      </p:sp>
      <p:pic>
        <p:nvPicPr>
          <p:cNvPr id="4" name="內容版面配置區 3" descr="1360339302_45038547.jpg"/>
          <p:cNvPicPr>
            <a:picLocks noGrp="1" noChangeAspect="1"/>
          </p:cNvPicPr>
          <p:nvPr>
            <p:ph idx="1"/>
          </p:nvPr>
        </p:nvPicPr>
        <p:blipFill>
          <a:blip r:embed="rId2"/>
          <a:stretch>
            <a:fillRect/>
          </a:stretch>
        </p:blipFill>
        <p:spPr>
          <a:xfrm>
            <a:off x="642910" y="1643050"/>
            <a:ext cx="3419475" cy="2286000"/>
          </a:xfrm>
        </p:spPr>
      </p:pic>
      <p:graphicFrame>
        <p:nvGraphicFramePr>
          <p:cNvPr id="5" name="表格 4"/>
          <p:cNvGraphicFramePr>
            <a:graphicFrameLocks noGrp="1"/>
          </p:cNvGraphicFramePr>
          <p:nvPr/>
        </p:nvGraphicFramePr>
        <p:xfrm>
          <a:off x="4071934" y="4429132"/>
          <a:ext cx="4572032" cy="2305050"/>
        </p:xfrm>
        <a:graphic>
          <a:graphicData uri="http://schemas.openxmlformats.org/drawingml/2006/table">
            <a:tbl>
              <a:tblPr/>
              <a:tblGrid>
                <a:gridCol w="2205377"/>
                <a:gridCol w="1459160"/>
                <a:gridCol w="907495"/>
              </a:tblGrid>
              <a:tr h="209550">
                <a:tc>
                  <a:txBody>
                    <a:bodyPr/>
                    <a:lstStyle/>
                    <a:p>
                      <a:pPr algn="ctr">
                        <a:spcAft>
                          <a:spcPts val="0"/>
                        </a:spcAft>
                      </a:pPr>
                      <a:r>
                        <a:rPr lang="zh-TW" sz="900" b="1" dirty="0">
                          <a:solidFill>
                            <a:srgbClr val="000000"/>
                          </a:solidFill>
                          <a:latin typeface="Arial"/>
                          <a:ea typeface="新細明體"/>
                          <a:cs typeface="Arial"/>
                        </a:rPr>
                        <a:t>規格</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gridSpan="2">
                  <a:txBody>
                    <a:bodyPr/>
                    <a:lstStyle/>
                    <a:p>
                      <a:pPr algn="ctr">
                        <a:spcAft>
                          <a:spcPts val="0"/>
                        </a:spcAft>
                      </a:pPr>
                      <a:r>
                        <a:rPr lang="zh-TW" sz="900" b="1">
                          <a:solidFill>
                            <a:srgbClr val="000000"/>
                          </a:solidFill>
                          <a:latin typeface="Arial"/>
                          <a:ea typeface="新細明體"/>
                          <a:cs typeface="Arial"/>
                        </a:rPr>
                        <a:t>單位測量</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zh-TW" altLang="en-US"/>
                    </a:p>
                  </a:txBody>
                  <a:tcPr/>
                </a:tc>
              </a:tr>
              <a:tr h="209550">
                <a:tc>
                  <a:txBody>
                    <a:bodyPr/>
                    <a:lstStyle/>
                    <a:p>
                      <a:pPr>
                        <a:spcAft>
                          <a:spcPts val="0"/>
                        </a:spcAft>
                      </a:pPr>
                      <a:r>
                        <a:rPr lang="zh-TW" sz="900" dirty="0">
                          <a:solidFill>
                            <a:srgbClr val="000000"/>
                          </a:solidFill>
                          <a:latin typeface="Arial"/>
                          <a:ea typeface="新細明體"/>
                          <a:cs typeface="Arial"/>
                        </a:rPr>
                        <a:t>氣口螺紋</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a:solidFill>
                            <a:srgbClr val="000000"/>
                          </a:solidFill>
                          <a:latin typeface="Arial"/>
                          <a:ea typeface="新細明體"/>
                        </a:rPr>
                        <a:t>1/4" PS</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solidFill>
                            <a:srgbClr val="000000"/>
                          </a:solidFill>
                          <a:latin typeface="Arial"/>
                          <a:ea typeface="新細明體"/>
                        </a:rPr>
                        <a:t>PS</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dirty="0">
                          <a:solidFill>
                            <a:srgbClr val="000000"/>
                          </a:solidFill>
                          <a:latin typeface="Arial"/>
                          <a:ea typeface="新細明體"/>
                          <a:cs typeface="Arial"/>
                        </a:rPr>
                        <a:t>尖端螺紋</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1/8"PS</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solidFill>
                            <a:srgbClr val="000000"/>
                          </a:solidFill>
                          <a:latin typeface="Arial"/>
                          <a:ea typeface="新細明體"/>
                        </a:rPr>
                        <a:t>PS</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dirty="0">
                          <a:solidFill>
                            <a:srgbClr val="000000"/>
                          </a:solidFill>
                          <a:latin typeface="Arial"/>
                          <a:ea typeface="新細明體"/>
                          <a:cs typeface="Arial"/>
                        </a:rPr>
                        <a:t>使用壓力</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90~120</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solidFill>
                            <a:srgbClr val="000000"/>
                          </a:solidFill>
                          <a:latin typeface="Arial"/>
                          <a:ea typeface="新細明體"/>
                        </a:rPr>
                        <a:t>psi</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dirty="0">
                          <a:solidFill>
                            <a:srgbClr val="000000"/>
                          </a:solidFill>
                          <a:latin typeface="Arial"/>
                          <a:ea typeface="新細明體"/>
                          <a:cs typeface="Arial"/>
                        </a:rPr>
                        <a:t>最大加壓力</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220</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solidFill>
                            <a:srgbClr val="000000"/>
                          </a:solidFill>
                          <a:latin typeface="Arial"/>
                          <a:ea typeface="新細明體"/>
                        </a:rPr>
                        <a:t>psi</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dirty="0">
                          <a:solidFill>
                            <a:srgbClr val="000000"/>
                          </a:solidFill>
                          <a:latin typeface="Arial"/>
                          <a:ea typeface="新細明體"/>
                          <a:cs typeface="Arial"/>
                        </a:rPr>
                        <a:t>聲壓（可調節尖端）</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75</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db</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dirty="0">
                          <a:solidFill>
                            <a:srgbClr val="000000"/>
                          </a:solidFill>
                          <a:latin typeface="Arial"/>
                          <a:ea typeface="新細明體"/>
                          <a:cs typeface="Arial"/>
                        </a:rPr>
                        <a:t>聲壓（延長管）</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73.6</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db</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a:solidFill>
                            <a:srgbClr val="000000"/>
                          </a:solidFill>
                          <a:latin typeface="Arial"/>
                          <a:ea typeface="新細明體"/>
                          <a:cs typeface="Arial"/>
                        </a:rPr>
                        <a:t>耗氣量在</a:t>
                      </a:r>
                      <a:r>
                        <a:rPr lang="en-US" sz="900">
                          <a:solidFill>
                            <a:srgbClr val="000000"/>
                          </a:solidFill>
                          <a:latin typeface="Arial"/>
                          <a:ea typeface="新細明體"/>
                        </a:rPr>
                        <a:t>90</a:t>
                      </a:r>
                      <a:r>
                        <a:rPr lang="zh-TW" sz="900">
                          <a:solidFill>
                            <a:srgbClr val="000000"/>
                          </a:solidFill>
                          <a:latin typeface="Arial"/>
                          <a:ea typeface="新細明體"/>
                          <a:cs typeface="Arial"/>
                        </a:rPr>
                        <a:t>磅（可調尖端）</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98</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L/min</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zh-TW" sz="900">
                          <a:solidFill>
                            <a:srgbClr val="000000"/>
                          </a:solidFill>
                          <a:latin typeface="Arial"/>
                          <a:ea typeface="新細明體"/>
                          <a:cs typeface="Arial"/>
                        </a:rPr>
                        <a:t>耗氣量在</a:t>
                      </a:r>
                      <a:r>
                        <a:rPr lang="en-US" sz="900">
                          <a:solidFill>
                            <a:srgbClr val="000000"/>
                          </a:solidFill>
                          <a:latin typeface="Arial"/>
                          <a:ea typeface="新細明體"/>
                        </a:rPr>
                        <a:t>90</a:t>
                      </a:r>
                      <a:r>
                        <a:rPr lang="zh-TW" sz="900">
                          <a:solidFill>
                            <a:srgbClr val="000000"/>
                          </a:solidFill>
                          <a:latin typeface="Arial"/>
                          <a:ea typeface="新細明體"/>
                          <a:cs typeface="Arial"/>
                        </a:rPr>
                        <a:t>磅（延長管</a:t>
                      </a:r>
                      <a:r>
                        <a:rPr lang="en-US" sz="900">
                          <a:solidFill>
                            <a:srgbClr val="000000"/>
                          </a:solidFill>
                          <a:latin typeface="Arial"/>
                          <a:ea typeface="新細明體"/>
                        </a:rPr>
                        <a:t>)</a:t>
                      </a:r>
                      <a:endParaRPr lang="zh-TW" sz="120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141</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L/min</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fr-FR" sz="900" dirty="0">
                          <a:solidFill>
                            <a:schemeClr val="bg1"/>
                          </a:solidFill>
                          <a:latin typeface="Arial"/>
                          <a:ea typeface="新細明體"/>
                        </a:rPr>
                        <a:t>1/4</a:t>
                      </a:r>
                      <a:r>
                        <a:rPr lang="fr-FR" sz="900" dirty="0">
                          <a:solidFill>
                            <a:schemeClr val="bg1"/>
                          </a:solidFill>
                          <a:latin typeface="新細明體"/>
                          <a:ea typeface="新細明體"/>
                          <a:cs typeface="Arial"/>
                        </a:rPr>
                        <a:t>“承載排氣量（可調的尖端）</a:t>
                      </a:r>
                      <a:endParaRPr lang="zh-TW" sz="1200" dirty="0">
                        <a:solidFill>
                          <a:schemeClr val="bg1"/>
                        </a:solidFill>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98</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L/min</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0">
                <a:tc>
                  <a:txBody>
                    <a:bodyPr/>
                    <a:lstStyle/>
                    <a:p>
                      <a:pPr>
                        <a:spcAft>
                          <a:spcPts val="0"/>
                        </a:spcAft>
                      </a:pPr>
                      <a:r>
                        <a:rPr lang="en-US" sz="900" dirty="0">
                          <a:solidFill>
                            <a:srgbClr val="000000"/>
                          </a:solidFill>
                          <a:latin typeface="Arial"/>
                          <a:ea typeface="新細明體"/>
                        </a:rPr>
                        <a:t>1/4" </a:t>
                      </a:r>
                      <a:r>
                        <a:rPr lang="zh-TW" sz="900" dirty="0">
                          <a:solidFill>
                            <a:srgbClr val="000000"/>
                          </a:solidFill>
                          <a:latin typeface="Arial"/>
                          <a:ea typeface="新細明體"/>
                          <a:cs typeface="Arial"/>
                        </a:rPr>
                        <a:t>承載排氣量（延長管）</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9696"/>
                    </a:solidFill>
                  </a:tcPr>
                </a:tc>
                <a:tc>
                  <a:txBody>
                    <a:bodyPr/>
                    <a:lstStyle/>
                    <a:p>
                      <a:pPr algn="ctr">
                        <a:spcAft>
                          <a:spcPts val="0"/>
                        </a:spcAft>
                      </a:pPr>
                      <a:r>
                        <a:rPr lang="en-US" sz="800" dirty="0">
                          <a:solidFill>
                            <a:srgbClr val="000000"/>
                          </a:solidFill>
                          <a:latin typeface="Arial"/>
                          <a:ea typeface="新細明體"/>
                        </a:rPr>
                        <a:t>141</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solidFill>
                            <a:srgbClr val="000000"/>
                          </a:solidFill>
                          <a:latin typeface="Arial"/>
                          <a:ea typeface="新細明體"/>
                        </a:rPr>
                        <a:t>L/min</a:t>
                      </a:r>
                      <a:endParaRPr lang="zh-TW" sz="1200" dirty="0">
                        <a:latin typeface="Times New Roman"/>
                        <a:ea typeface="新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7890" name="Rectangle 2"/>
          <p:cNvSpPr>
            <a:spLocks noChangeArrowheads="1"/>
          </p:cNvSpPr>
          <p:nvPr/>
        </p:nvSpPr>
        <p:spPr bwMode="auto">
          <a:xfrm>
            <a:off x="4357686" y="1142984"/>
            <a:ext cx="435771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BE" b="1" i="0" u="sng"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應用</a:t>
            </a:r>
            <a:r>
              <a:rPr kumimoji="1" lang="zh-TW" altLang="fr-BE" b="0" i="0" u="none" strike="noStrike" cap="none" normalizeH="0" baseline="0" dirty="0" smtClean="0">
                <a:ln>
                  <a:noFill/>
                </a:ln>
                <a:solidFill>
                  <a:schemeClr val="tx1"/>
                </a:solidFill>
                <a:effectLst/>
                <a:latin typeface="Arial"/>
                <a:ea typeface="新細明體" pitchFamily="18" charset="-120"/>
                <a:cs typeface="Times New Roman" pitchFamily="18" charset="0"/>
              </a:rPr>
              <a:t> </a:t>
            </a:r>
            <a:r>
              <a:rPr kumimoji="1" lang="fr-BE" altLang="zh-TW" b="0"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a:t>
            </a:r>
            <a:endParaRPr kumimoji="1" lang="fr-BE"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適用於汽車維修、洗車中心、工業機械、環境粉塵和農業領域。</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
        <p:nvSpPr>
          <p:cNvPr id="37891" name="Rectangle 3"/>
          <p:cNvSpPr>
            <a:spLocks noChangeArrowheads="1"/>
          </p:cNvSpPr>
          <p:nvPr/>
        </p:nvSpPr>
        <p:spPr bwMode="auto">
          <a:xfrm>
            <a:off x="4357686" y="2214554"/>
            <a:ext cx="464347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產品特點</a:t>
            </a:r>
            <a:r>
              <a:rPr kumimoji="1" lang="zh-TW" altLang="fr-FR" b="1" i="0" u="sng" strike="noStrike" cap="none" normalizeH="0" baseline="0" dirty="0" smtClean="0">
                <a:ln>
                  <a:noFill/>
                </a:ln>
                <a:solidFill>
                  <a:schemeClr val="tx1"/>
                </a:solidFill>
                <a:effectLst/>
                <a:latin typeface="Arial"/>
                <a:ea typeface="新細明體" pitchFamily="18" charset="-120"/>
                <a:cs typeface="Times New Roman" pitchFamily="18" charset="0"/>
              </a:rPr>
              <a:t> </a:t>
            </a:r>
            <a:r>
              <a:rPr kumimoji="1" lang="fr-FR" altLang="zh-TW" b="0"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 </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可調式尖頭讓使用者可控制空氣輸送。</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BE"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包括</a:t>
            </a:r>
            <a:r>
              <a:rPr kumimoji="1" lang="fr-BE"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100</a:t>
            </a:r>
            <a:r>
              <a:rPr kumimoji="1" lang="zh-TW" altLang="fr-BE"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毫米延長桿</a:t>
            </a:r>
            <a:endParaRPr kumimoji="1" lang="zh-TW" altLang="fr-BE"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BE"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產品規格</a:t>
            </a:r>
            <a:r>
              <a:rPr kumimoji="1" lang="fr-BE" altLang="zh-TW"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BE"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transition>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normAutofit/>
          </a:bodyPr>
          <a:lstStyle/>
          <a:p>
            <a:r>
              <a:rPr lang="zh-TW" altLang="en-US" u="sng" dirty="0" smtClean="0"/>
              <a:t>快速自動鎖定位元轉接器</a:t>
            </a:r>
            <a:r>
              <a:rPr lang="en-US" altLang="zh-TW" u="sng" dirty="0" smtClean="0"/>
              <a:t>(150</a:t>
            </a:r>
            <a:r>
              <a:rPr lang="zh-TW" altLang="en-US" u="sng" dirty="0" smtClean="0"/>
              <a:t>毫米</a:t>
            </a:r>
            <a:r>
              <a:rPr lang="en-US" altLang="zh-TW" u="sng" dirty="0" smtClean="0"/>
              <a:t>)</a:t>
            </a:r>
            <a:endParaRPr lang="zh-TW" altLang="en-US" u="sng" dirty="0"/>
          </a:p>
        </p:txBody>
      </p:sp>
      <p:pic>
        <p:nvPicPr>
          <p:cNvPr id="4" name="內容版面配置區 3" descr="1360500432_26397117.jpg"/>
          <p:cNvPicPr>
            <a:picLocks noGrp="1" noChangeAspect="1"/>
          </p:cNvPicPr>
          <p:nvPr>
            <p:ph idx="1"/>
          </p:nvPr>
        </p:nvPicPr>
        <p:blipFill>
          <a:blip r:embed="rId2" cstate="print"/>
          <a:stretch>
            <a:fillRect/>
          </a:stretch>
        </p:blipFill>
        <p:spPr>
          <a:xfrm>
            <a:off x="428596" y="857232"/>
            <a:ext cx="3409950" cy="2376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圖片 4" descr="1360499864_15345635.jpg"/>
          <p:cNvPicPr>
            <a:picLocks noChangeAspect="1"/>
          </p:cNvPicPr>
          <p:nvPr/>
        </p:nvPicPr>
        <p:blipFill>
          <a:blip r:embed="rId3" cstate="print"/>
          <a:stretch>
            <a:fillRect/>
          </a:stretch>
        </p:blipFill>
        <p:spPr>
          <a:xfrm>
            <a:off x="3857620" y="714356"/>
            <a:ext cx="2143140" cy="2088232"/>
          </a:xfrm>
          <a:prstGeom prst="rect">
            <a:avLst/>
          </a:prstGeom>
          <a:ln>
            <a:noFill/>
          </a:ln>
          <a:effectLst>
            <a:softEdge rad="112500"/>
          </a:effectLst>
        </p:spPr>
      </p:pic>
      <p:pic>
        <p:nvPicPr>
          <p:cNvPr id="6" name="圖片 5" descr="1360825000_85073653.jpg"/>
          <p:cNvPicPr>
            <a:picLocks noChangeAspect="1"/>
          </p:cNvPicPr>
          <p:nvPr/>
        </p:nvPicPr>
        <p:blipFill>
          <a:blip r:embed="rId4" cstate="print"/>
          <a:stretch>
            <a:fillRect/>
          </a:stretch>
        </p:blipFill>
        <p:spPr>
          <a:xfrm>
            <a:off x="5975648" y="714356"/>
            <a:ext cx="3168352" cy="2376264"/>
          </a:xfrm>
          <a:prstGeom prst="rect">
            <a:avLst/>
          </a:prstGeom>
          <a:ln>
            <a:noFill/>
          </a:ln>
          <a:effectLst>
            <a:softEdge rad="112500"/>
          </a:effectLst>
        </p:spPr>
      </p:pic>
      <p:sp>
        <p:nvSpPr>
          <p:cNvPr id="7169" name="Rectangle 1"/>
          <p:cNvSpPr>
            <a:spLocks noChangeArrowheads="1"/>
          </p:cNvSpPr>
          <p:nvPr/>
        </p:nvSpPr>
        <p:spPr bwMode="auto">
          <a:xfrm>
            <a:off x="4000496" y="2887682"/>
            <a:ext cx="5143504"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專為衝擊腐蝕磨損系統轉動工具工作時，提供全自動鎖定系統。</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 Pop-Lock </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鎖定機制，允許使用者在安全定  </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位的插槽在高速率影響開啟鎖定，避免插槽</a:t>
            </a:r>
            <a:endParaRPr kumimoji="1" lang="en-US" altLang="zh-TW" b="0" i="0" u="none" strike="noStrike" cap="none" normalizeH="0" baseline="0" dirty="0" smtClean="0">
              <a:ln>
                <a:noFill/>
              </a:ln>
              <a:effectLst/>
              <a:latin typeface="Arial" pitchFamily="34" charset="0"/>
              <a:ea typeface="新細明體" pitchFamily="18"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dirty="0" smtClean="0">
                <a:latin typeface="Arial" pitchFamily="34" charset="0"/>
                <a:ea typeface="新細明體" pitchFamily="18" charset="-120"/>
                <a:cs typeface="Arial" pitchFamily="34" charset="0"/>
              </a:rPr>
              <a:t> </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掉下來。</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材質：</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CR-MO</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超過</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DIN</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扭矩</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3</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個位元適配器組包括：</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1/4” (Hex Shank) x 1/4” Dr. (M); Length: 150 mm</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1/4” (Hex Shank) x 3/8” Dr. (M); Length: 150 mm</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rPr>
              <a:t>1/4” (Hex Shank) x 1/2” Dr. (M); Length: 150 mm </a:t>
            </a:r>
          </a:p>
        </p:txBody>
      </p:sp>
    </p:spTree>
  </p:cSld>
  <p:clrMapOvr>
    <a:masterClrMapping/>
  </p:clrMapOvr>
  <p:transition>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lstStyle/>
          <a:p>
            <a:r>
              <a:rPr lang="zh-TW" altLang="en-US" dirty="0" smtClean="0"/>
              <a:t>撞擊鑿刀</a:t>
            </a:r>
            <a:r>
              <a:rPr lang="en-US" altLang="zh-TW" dirty="0" smtClean="0"/>
              <a:t>(</a:t>
            </a:r>
            <a:r>
              <a:rPr lang="zh-TW" altLang="en-US" dirty="0" smtClean="0"/>
              <a:t>不銹鋼</a:t>
            </a:r>
            <a:r>
              <a:rPr lang="en-US" altLang="zh-TW" dirty="0" smtClean="0"/>
              <a:t>75</a:t>
            </a:r>
            <a:r>
              <a:rPr lang="zh-TW" altLang="en-US" dirty="0" smtClean="0"/>
              <a:t>毫米</a:t>
            </a:r>
            <a:r>
              <a:rPr lang="en-US" altLang="zh-TW" dirty="0" smtClean="0"/>
              <a:t>)</a:t>
            </a:r>
            <a:endParaRPr lang="zh-TW" altLang="en-US" dirty="0"/>
          </a:p>
        </p:txBody>
      </p:sp>
      <p:pic>
        <p:nvPicPr>
          <p:cNvPr id="4" name="內容版面配置區 3" descr="1360682343_23018169.jpg"/>
          <p:cNvPicPr>
            <a:picLocks noGrp="1" noChangeAspect="1"/>
          </p:cNvPicPr>
          <p:nvPr>
            <p:ph idx="1"/>
          </p:nvPr>
        </p:nvPicPr>
        <p:blipFill>
          <a:blip r:embed="rId2" cstate="print"/>
          <a:stretch>
            <a:fillRect/>
          </a:stretch>
        </p:blipFill>
        <p:spPr>
          <a:xfrm>
            <a:off x="395536" y="908720"/>
            <a:ext cx="3429000" cy="3429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圖片 4" descr="1360682724_78499576.jpg"/>
          <p:cNvPicPr>
            <a:picLocks noChangeAspect="1"/>
          </p:cNvPicPr>
          <p:nvPr/>
        </p:nvPicPr>
        <p:blipFill>
          <a:blip r:embed="rId3" cstate="print"/>
          <a:stretch>
            <a:fillRect/>
          </a:stretch>
        </p:blipFill>
        <p:spPr>
          <a:xfrm>
            <a:off x="4143372" y="857232"/>
            <a:ext cx="3419475" cy="1944215"/>
          </a:xfrm>
          <a:prstGeom prst="rect">
            <a:avLst/>
          </a:prstGeom>
          <a:ln>
            <a:noFill/>
          </a:ln>
          <a:effectLst>
            <a:softEdge rad="112500"/>
          </a:effectLst>
        </p:spPr>
      </p:pic>
      <p:pic>
        <p:nvPicPr>
          <p:cNvPr id="6" name="圖片 5" descr="1360823226_29149939.jpg"/>
          <p:cNvPicPr>
            <a:picLocks noChangeAspect="1"/>
          </p:cNvPicPr>
          <p:nvPr/>
        </p:nvPicPr>
        <p:blipFill>
          <a:blip r:embed="rId4" cstate="print"/>
          <a:stretch>
            <a:fillRect/>
          </a:stretch>
        </p:blipFill>
        <p:spPr>
          <a:xfrm>
            <a:off x="4286248" y="3000372"/>
            <a:ext cx="3419475" cy="1666875"/>
          </a:xfrm>
          <a:prstGeom prst="rect">
            <a:avLst/>
          </a:prstGeom>
          <a:ln>
            <a:noFill/>
          </a:ln>
          <a:effectLst>
            <a:softEdge rad="112500"/>
          </a:effectLst>
        </p:spPr>
      </p:pic>
      <p:sp>
        <p:nvSpPr>
          <p:cNvPr id="10" name="Rectangle 1"/>
          <p:cNvSpPr>
            <a:spLocks noChangeArrowheads="1"/>
          </p:cNvSpPr>
          <p:nvPr/>
        </p:nvSpPr>
        <p:spPr bwMode="auto">
          <a:xfrm>
            <a:off x="4286248" y="5072074"/>
            <a:ext cx="507209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以醒目的</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Cap</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在手柄底部通過刀片</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不銹鋼</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420-J2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允許使用者重複磨礪刀片</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lstStyle/>
          <a:p>
            <a:r>
              <a:rPr lang="zh-TW" altLang="en-US" dirty="0" smtClean="0"/>
              <a:t>撞擊鑿刀</a:t>
            </a:r>
            <a:r>
              <a:rPr lang="en-US" altLang="zh-TW" dirty="0" smtClean="0"/>
              <a:t>(</a:t>
            </a:r>
            <a:r>
              <a:rPr lang="zh-TW" altLang="en-US" dirty="0" smtClean="0"/>
              <a:t>不銹鋼</a:t>
            </a:r>
            <a:r>
              <a:rPr lang="en-US" altLang="zh-TW" dirty="0" smtClean="0"/>
              <a:t>32</a:t>
            </a:r>
            <a:r>
              <a:rPr lang="zh-TW" altLang="en-US" dirty="0" smtClean="0"/>
              <a:t>毫米</a:t>
            </a:r>
            <a:r>
              <a:rPr lang="en-US" altLang="zh-TW" dirty="0" smtClean="0"/>
              <a:t>)</a:t>
            </a:r>
            <a:endParaRPr lang="zh-TW" altLang="en-US" dirty="0"/>
          </a:p>
        </p:txBody>
      </p:sp>
      <p:pic>
        <p:nvPicPr>
          <p:cNvPr id="4" name="內容版面配置區 3" descr="1360681979_71484532.jpg"/>
          <p:cNvPicPr>
            <a:picLocks noGrp="1" noChangeAspect="1"/>
          </p:cNvPicPr>
          <p:nvPr>
            <p:ph idx="1"/>
          </p:nvPr>
        </p:nvPicPr>
        <p:blipFill>
          <a:blip r:embed="rId2" cstate="print"/>
          <a:stretch>
            <a:fillRect/>
          </a:stretch>
        </p:blipFill>
        <p:spPr>
          <a:xfrm>
            <a:off x="395536" y="1340768"/>
            <a:ext cx="3456384" cy="25810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121" name="Rectangle 1"/>
          <p:cNvSpPr>
            <a:spLocks noChangeArrowheads="1"/>
          </p:cNvSpPr>
          <p:nvPr/>
        </p:nvSpPr>
        <p:spPr bwMode="auto">
          <a:xfrm>
            <a:off x="4286248" y="5072074"/>
            <a:ext cx="507209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以醒目的</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Cap</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在手柄底部通過刀片</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不銹鋼</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420-J2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允許使用者重複磨礪刀片</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pic>
        <p:nvPicPr>
          <p:cNvPr id="6" name="圖片 5" descr="1360682724_78499576.jpg"/>
          <p:cNvPicPr>
            <a:picLocks noChangeAspect="1"/>
          </p:cNvPicPr>
          <p:nvPr/>
        </p:nvPicPr>
        <p:blipFill>
          <a:blip r:embed="rId3" cstate="print"/>
          <a:stretch>
            <a:fillRect/>
          </a:stretch>
        </p:blipFill>
        <p:spPr>
          <a:xfrm>
            <a:off x="4143372" y="857232"/>
            <a:ext cx="3419475" cy="1944215"/>
          </a:xfrm>
          <a:prstGeom prst="rect">
            <a:avLst/>
          </a:prstGeom>
          <a:ln>
            <a:noFill/>
          </a:ln>
          <a:effectLst>
            <a:softEdge rad="112500"/>
          </a:effectLst>
        </p:spPr>
      </p:pic>
      <p:pic>
        <p:nvPicPr>
          <p:cNvPr id="7" name="圖片 6" descr="1360823226_29149939.jpg"/>
          <p:cNvPicPr>
            <a:picLocks noChangeAspect="1"/>
          </p:cNvPicPr>
          <p:nvPr/>
        </p:nvPicPr>
        <p:blipFill>
          <a:blip r:embed="rId4" cstate="print"/>
          <a:stretch>
            <a:fillRect/>
          </a:stretch>
        </p:blipFill>
        <p:spPr>
          <a:xfrm>
            <a:off x="4214810" y="3071810"/>
            <a:ext cx="3419475" cy="1666875"/>
          </a:xfrm>
          <a:prstGeom prst="rect">
            <a:avLst/>
          </a:prstGeom>
          <a:ln>
            <a:noFill/>
          </a:ln>
          <a:effectLst>
            <a:softEdge rad="112500"/>
          </a:effectLst>
        </p:spPr>
      </p:pic>
    </p:spTree>
  </p:cSld>
  <p:clrMapOvr>
    <a:masterClrMapping/>
  </p:clrMapOvr>
  <p:transition>
    <p:wipe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8568952" cy="914400"/>
          </a:xfrm>
        </p:spPr>
        <p:txBody>
          <a:bodyPr>
            <a:normAutofit/>
          </a:bodyPr>
          <a:lstStyle/>
          <a:p>
            <a:r>
              <a:rPr lang="zh-TW" altLang="en-US" dirty="0" smtClean="0"/>
              <a:t>撞擊</a:t>
            </a:r>
            <a:r>
              <a:rPr lang="en-US" altLang="zh-TW" dirty="0" smtClean="0"/>
              <a:t>30</a:t>
            </a:r>
            <a:r>
              <a:rPr lang="zh-TW" altLang="en-US" dirty="0" smtClean="0"/>
              <a:t>度不銹鋼鑿刀</a:t>
            </a:r>
            <a:r>
              <a:rPr lang="en-US" altLang="zh-TW" dirty="0" smtClean="0"/>
              <a:t>(</a:t>
            </a:r>
            <a:r>
              <a:rPr lang="zh-TW" altLang="en-US" dirty="0" smtClean="0"/>
              <a:t>不銹鋼</a:t>
            </a:r>
            <a:r>
              <a:rPr lang="en-US" altLang="zh-TW" dirty="0" smtClean="0"/>
              <a:t>75</a:t>
            </a:r>
            <a:r>
              <a:rPr lang="zh-TW" altLang="en-US" dirty="0" smtClean="0"/>
              <a:t>毫米</a:t>
            </a:r>
            <a:r>
              <a:rPr lang="en-US" altLang="zh-TW" dirty="0" smtClean="0"/>
              <a:t>)</a:t>
            </a:r>
            <a:endParaRPr lang="zh-TW" altLang="en-US" dirty="0"/>
          </a:p>
        </p:txBody>
      </p:sp>
      <p:pic>
        <p:nvPicPr>
          <p:cNvPr id="4" name="內容版面配置區 3" descr="1360684971_77831371.jpg"/>
          <p:cNvPicPr>
            <a:picLocks noGrp="1" noChangeAspect="1"/>
          </p:cNvPicPr>
          <p:nvPr>
            <p:ph idx="1"/>
          </p:nvPr>
        </p:nvPicPr>
        <p:blipFill>
          <a:blip r:embed="rId2" cstate="print"/>
          <a:stretch>
            <a:fillRect/>
          </a:stretch>
        </p:blipFill>
        <p:spPr>
          <a:xfrm>
            <a:off x="467544" y="908720"/>
            <a:ext cx="3429000" cy="3429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Rectangle 1"/>
          <p:cNvSpPr>
            <a:spLocks noChangeArrowheads="1"/>
          </p:cNvSpPr>
          <p:nvPr/>
        </p:nvSpPr>
        <p:spPr bwMode="auto">
          <a:xfrm>
            <a:off x="4286248" y="5072074"/>
            <a:ext cx="507209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以醒目的</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Cap</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在手柄底部通過刀片</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不銹鋼</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420-J2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允許使用者重複磨礪刀片</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pic>
        <p:nvPicPr>
          <p:cNvPr id="7" name="圖片 6" descr="1360682724_78499576.jpg"/>
          <p:cNvPicPr>
            <a:picLocks noChangeAspect="1"/>
          </p:cNvPicPr>
          <p:nvPr/>
        </p:nvPicPr>
        <p:blipFill>
          <a:blip r:embed="rId3" cstate="print"/>
          <a:stretch>
            <a:fillRect/>
          </a:stretch>
        </p:blipFill>
        <p:spPr>
          <a:xfrm>
            <a:off x="4143372" y="857232"/>
            <a:ext cx="3419475" cy="1944215"/>
          </a:xfrm>
          <a:prstGeom prst="rect">
            <a:avLst/>
          </a:prstGeom>
          <a:ln>
            <a:noFill/>
          </a:ln>
          <a:effectLst>
            <a:softEdge rad="112500"/>
          </a:effectLst>
        </p:spPr>
      </p:pic>
      <p:pic>
        <p:nvPicPr>
          <p:cNvPr id="8" name="圖片 7" descr="1360823226_29149939.jpg"/>
          <p:cNvPicPr>
            <a:picLocks noChangeAspect="1"/>
          </p:cNvPicPr>
          <p:nvPr/>
        </p:nvPicPr>
        <p:blipFill>
          <a:blip r:embed="rId4" cstate="print"/>
          <a:stretch>
            <a:fillRect/>
          </a:stretch>
        </p:blipFill>
        <p:spPr>
          <a:xfrm>
            <a:off x="4286248" y="3000372"/>
            <a:ext cx="3419475" cy="1666875"/>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260648"/>
            <a:ext cx="8136904" cy="914400"/>
          </a:xfrm>
        </p:spPr>
        <p:txBody>
          <a:bodyPr>
            <a:normAutofit/>
          </a:bodyPr>
          <a:lstStyle/>
          <a:p>
            <a:r>
              <a:rPr lang="zh-TW" altLang="en-US" dirty="0" smtClean="0"/>
              <a:t>撞擊</a:t>
            </a:r>
            <a:r>
              <a:rPr lang="en-US" altLang="zh-TW" dirty="0" smtClean="0"/>
              <a:t>30</a:t>
            </a:r>
            <a:r>
              <a:rPr lang="zh-TW" altLang="en-US" dirty="0" smtClean="0"/>
              <a:t>度不銹鋼鑿刀</a:t>
            </a:r>
            <a:r>
              <a:rPr lang="en-US" altLang="zh-TW" dirty="0" smtClean="0"/>
              <a:t>(</a:t>
            </a:r>
            <a:r>
              <a:rPr lang="zh-TW" altLang="en-US" dirty="0" smtClean="0"/>
              <a:t>不銹鋼</a:t>
            </a:r>
            <a:r>
              <a:rPr lang="en-US" altLang="zh-TW" dirty="0" smtClean="0"/>
              <a:t>32</a:t>
            </a:r>
            <a:r>
              <a:rPr lang="zh-TW" altLang="en-US" dirty="0" smtClean="0"/>
              <a:t>毫米</a:t>
            </a:r>
            <a:r>
              <a:rPr lang="en-US" altLang="zh-TW" dirty="0" smtClean="0"/>
              <a:t>)</a:t>
            </a:r>
            <a:endParaRPr lang="zh-TW" altLang="en-US" dirty="0"/>
          </a:p>
        </p:txBody>
      </p:sp>
      <p:pic>
        <p:nvPicPr>
          <p:cNvPr id="4" name="內容版面配置區 3" descr="1360683714_94931484.jpg"/>
          <p:cNvPicPr>
            <a:picLocks noGrp="1" noChangeAspect="1"/>
          </p:cNvPicPr>
          <p:nvPr>
            <p:ph idx="1"/>
          </p:nvPr>
        </p:nvPicPr>
        <p:blipFill>
          <a:blip r:embed="rId2" cstate="print"/>
          <a:stretch>
            <a:fillRect/>
          </a:stretch>
        </p:blipFill>
        <p:spPr>
          <a:xfrm>
            <a:off x="395536" y="1196752"/>
            <a:ext cx="3429000" cy="3429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Rectangle 1"/>
          <p:cNvSpPr>
            <a:spLocks noChangeArrowheads="1"/>
          </p:cNvSpPr>
          <p:nvPr/>
        </p:nvSpPr>
        <p:spPr bwMode="auto">
          <a:xfrm>
            <a:off x="4286248" y="5072074"/>
            <a:ext cx="507209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以醒目的</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Cap</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在手柄底部通過刀片</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不銹鋼</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420-J2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允許使用者重複磨礪刀片</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pic>
        <p:nvPicPr>
          <p:cNvPr id="7" name="圖片 6" descr="1360682724_78499576.jpg"/>
          <p:cNvPicPr>
            <a:picLocks noChangeAspect="1"/>
          </p:cNvPicPr>
          <p:nvPr/>
        </p:nvPicPr>
        <p:blipFill>
          <a:blip r:embed="rId3" cstate="print"/>
          <a:stretch>
            <a:fillRect/>
          </a:stretch>
        </p:blipFill>
        <p:spPr>
          <a:xfrm>
            <a:off x="4143372" y="857232"/>
            <a:ext cx="3419475" cy="1944215"/>
          </a:xfrm>
          <a:prstGeom prst="rect">
            <a:avLst/>
          </a:prstGeom>
          <a:ln>
            <a:noFill/>
          </a:ln>
          <a:effectLst>
            <a:softEdge rad="112500"/>
          </a:effectLst>
        </p:spPr>
      </p:pic>
      <p:pic>
        <p:nvPicPr>
          <p:cNvPr id="8" name="圖片 7" descr="1360823226_29149939.jpg"/>
          <p:cNvPicPr>
            <a:picLocks noChangeAspect="1"/>
          </p:cNvPicPr>
          <p:nvPr/>
        </p:nvPicPr>
        <p:blipFill>
          <a:blip r:embed="rId4" cstate="print"/>
          <a:stretch>
            <a:fillRect/>
          </a:stretch>
        </p:blipFill>
        <p:spPr>
          <a:xfrm>
            <a:off x="4286248" y="3000372"/>
            <a:ext cx="3419475" cy="1666875"/>
          </a:xfrm>
          <a:prstGeom prst="rect">
            <a:avLst/>
          </a:prstGeom>
          <a:ln>
            <a:noFill/>
          </a:ln>
          <a:effectLst>
            <a:softEdge rad="112500"/>
          </a:effectLst>
        </p:spPr>
      </p:pic>
    </p:spTree>
  </p:cSld>
  <p:clrMapOvr>
    <a:masterClrMapping/>
  </p:clrMapOvr>
  <p:transition>
    <p:pull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7772400" cy="914400"/>
          </a:xfrm>
        </p:spPr>
        <p:txBody>
          <a:bodyPr/>
          <a:lstStyle/>
          <a:p>
            <a:r>
              <a:rPr lang="zh-TW" altLang="en-US" u="sng" dirty="0" smtClean="0"/>
              <a:t>鑽頭座</a:t>
            </a:r>
            <a:r>
              <a:rPr lang="en-US" altLang="zh-TW" u="sng" dirty="0" smtClean="0"/>
              <a:t>90</a:t>
            </a:r>
            <a:r>
              <a:rPr lang="zh-TW" altLang="en-US" u="sng" dirty="0" smtClean="0"/>
              <a:t>度</a:t>
            </a:r>
            <a:endParaRPr lang="zh-TW" altLang="en-US" u="sng" dirty="0"/>
          </a:p>
        </p:txBody>
      </p:sp>
      <p:pic>
        <p:nvPicPr>
          <p:cNvPr id="4" name="內容版面配置區 3" descr="1360828032_96691132.jpg"/>
          <p:cNvPicPr>
            <a:picLocks noGrp="1" noChangeAspect="1"/>
          </p:cNvPicPr>
          <p:nvPr>
            <p:ph idx="1"/>
          </p:nvPr>
        </p:nvPicPr>
        <p:blipFill>
          <a:blip r:embed="rId2" cstate="print"/>
          <a:stretch>
            <a:fillRect/>
          </a:stretch>
        </p:blipFill>
        <p:spPr>
          <a:xfrm>
            <a:off x="395536" y="1052736"/>
            <a:ext cx="3429000" cy="3429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圖片 4" descr="1360828033_71924732.jpg"/>
          <p:cNvPicPr>
            <a:picLocks noChangeAspect="1"/>
          </p:cNvPicPr>
          <p:nvPr/>
        </p:nvPicPr>
        <p:blipFill>
          <a:blip r:embed="rId3" cstate="print"/>
          <a:stretch>
            <a:fillRect/>
          </a:stretch>
        </p:blipFill>
        <p:spPr>
          <a:xfrm>
            <a:off x="3929058" y="500042"/>
            <a:ext cx="2376264" cy="2016224"/>
          </a:xfrm>
          <a:prstGeom prst="rect">
            <a:avLst/>
          </a:prstGeom>
        </p:spPr>
      </p:pic>
      <p:pic>
        <p:nvPicPr>
          <p:cNvPr id="6" name="圖片 5" descr="1360828033_91132737.jpg"/>
          <p:cNvPicPr>
            <a:picLocks noChangeAspect="1"/>
          </p:cNvPicPr>
          <p:nvPr/>
        </p:nvPicPr>
        <p:blipFill>
          <a:blip r:embed="rId4" cstate="print"/>
          <a:stretch>
            <a:fillRect/>
          </a:stretch>
        </p:blipFill>
        <p:spPr>
          <a:xfrm>
            <a:off x="6572264" y="500042"/>
            <a:ext cx="2367136" cy="2000264"/>
          </a:xfrm>
          <a:prstGeom prst="rect">
            <a:avLst/>
          </a:prstGeom>
        </p:spPr>
      </p:pic>
      <p:sp>
        <p:nvSpPr>
          <p:cNvPr id="2049" name="Rectangle 1"/>
          <p:cNvSpPr>
            <a:spLocks noChangeArrowheads="1"/>
          </p:cNvSpPr>
          <p:nvPr/>
        </p:nvSpPr>
        <p:spPr bwMode="auto">
          <a:xfrm>
            <a:off x="4000496" y="3214686"/>
            <a:ext cx="492922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可以輕鬆地將直轉向</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90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度角旋轉，去除困難角緊固螺絲。</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產品特性</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直角鑽頭電鑽支架</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六角柄</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6.35</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毫米（</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1/4“</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頭傾斜</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90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度</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360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度轉動旋轉手柄</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 </a:t>
            </a:r>
          </a:p>
        </p:txBody>
      </p:sp>
    </p:spTree>
  </p:cSld>
  <p:clrMapOvr>
    <a:masterClrMapping/>
  </p:clrMapOvr>
  <p:transition>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lstStyle/>
          <a:p>
            <a:r>
              <a:rPr lang="zh-TW" altLang="en-US" dirty="0" smtClean="0"/>
              <a:t>六角柄鑽頭組</a:t>
            </a:r>
            <a:r>
              <a:rPr lang="en-US" altLang="zh-TW" dirty="0" smtClean="0"/>
              <a:t>(5</a:t>
            </a:r>
            <a:r>
              <a:rPr lang="zh-TW" altLang="en-US" dirty="0" smtClean="0"/>
              <a:t>件</a:t>
            </a:r>
            <a:r>
              <a:rPr lang="en-US" altLang="zh-TW" dirty="0" smtClean="0"/>
              <a:t>)</a:t>
            </a:r>
            <a:endParaRPr lang="zh-TW" altLang="en-US" dirty="0"/>
          </a:p>
        </p:txBody>
      </p:sp>
      <p:pic>
        <p:nvPicPr>
          <p:cNvPr id="7" name="圖片 6" descr="IMG_3545.JPG"/>
          <p:cNvPicPr>
            <a:picLocks noChangeAspect="1"/>
          </p:cNvPicPr>
          <p:nvPr/>
        </p:nvPicPr>
        <p:blipFill>
          <a:blip r:embed="rId2"/>
          <a:stretch>
            <a:fillRect/>
          </a:stretch>
        </p:blipFill>
        <p:spPr>
          <a:xfrm rot="10800000">
            <a:off x="5214942" y="1000108"/>
            <a:ext cx="3251200" cy="1828800"/>
          </a:xfrm>
          <a:prstGeom prst="rect">
            <a:avLst/>
          </a:prstGeom>
        </p:spPr>
      </p:pic>
      <p:pic>
        <p:nvPicPr>
          <p:cNvPr id="12290" name="Picture 2" descr="D:\Desktop\工具照片\1291463_549478975099235_1999419819_n.jpg"/>
          <p:cNvPicPr>
            <a:picLocks noChangeAspect="1" noChangeArrowheads="1"/>
          </p:cNvPicPr>
          <p:nvPr/>
        </p:nvPicPr>
        <p:blipFill>
          <a:blip r:embed="rId3"/>
          <a:srcRect/>
          <a:stretch>
            <a:fillRect/>
          </a:stretch>
        </p:blipFill>
        <p:spPr bwMode="auto">
          <a:xfrm>
            <a:off x="428596" y="1000108"/>
            <a:ext cx="4505325" cy="3000375"/>
          </a:xfrm>
          <a:prstGeom prst="rect">
            <a:avLst/>
          </a:prstGeom>
          <a:noFill/>
        </p:spPr>
      </p:pic>
    </p:spTree>
  </p:cSld>
  <p:clrMapOvr>
    <a:masterClrMapping/>
  </p:clrMapOvr>
  <p:transition>
    <p:pull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normAutofit fontScale="90000"/>
          </a:bodyPr>
          <a:lstStyle/>
          <a:p>
            <a:r>
              <a:rPr lang="fr-FR" u="sng" dirty="0" smtClean="0"/>
              <a:t>1/4 Dr. &amp; 1/2 Dr. </a:t>
            </a:r>
            <a:r>
              <a:rPr lang="zh-TW" altLang="en-US" u="sng" dirty="0" smtClean="0"/>
              <a:t>六角氣動萬向</a:t>
            </a:r>
            <a:r>
              <a:rPr lang="fr-FR" u="sng" dirty="0" smtClean="0"/>
              <a:t>, </a:t>
            </a:r>
            <a:r>
              <a:rPr lang="zh-TW" altLang="en-US" u="sng" dirty="0" smtClean="0"/>
              <a:t>扭轉</a:t>
            </a:r>
            <a:r>
              <a:rPr lang="fr-FR" u="sng" dirty="0" smtClean="0"/>
              <a:t>, Bit</a:t>
            </a:r>
            <a:r>
              <a:rPr lang="zh-TW" altLang="en-US" u="sng" dirty="0" smtClean="0"/>
              <a:t>套筒組</a:t>
            </a:r>
            <a:r>
              <a:rPr lang="fr-FR" u="sng" dirty="0" smtClean="0"/>
              <a:t>, 9</a:t>
            </a:r>
            <a:r>
              <a:rPr lang="zh-TW" altLang="en-US" u="sng" dirty="0" smtClean="0"/>
              <a:t>件</a:t>
            </a:r>
            <a:endParaRPr lang="zh-TW" altLang="en-US" dirty="0"/>
          </a:p>
        </p:txBody>
      </p:sp>
      <p:pic>
        <p:nvPicPr>
          <p:cNvPr id="4" name="內容版面配置區 3" descr="1360855267_99045098.jpg"/>
          <p:cNvPicPr>
            <a:picLocks noGrp="1" noChangeAspect="1"/>
          </p:cNvPicPr>
          <p:nvPr>
            <p:ph idx="1"/>
          </p:nvPr>
        </p:nvPicPr>
        <p:blipFill>
          <a:blip r:embed="rId2"/>
          <a:stretch>
            <a:fillRect/>
          </a:stretch>
        </p:blipFill>
        <p:spPr>
          <a:xfrm>
            <a:off x="500033" y="1357299"/>
            <a:ext cx="3196828" cy="2027040"/>
          </a:xfrm>
        </p:spPr>
      </p:pic>
      <p:pic>
        <p:nvPicPr>
          <p:cNvPr id="5" name="圖片 4" descr="1360942998_42457054.jpg"/>
          <p:cNvPicPr>
            <a:picLocks noChangeAspect="1"/>
          </p:cNvPicPr>
          <p:nvPr/>
        </p:nvPicPr>
        <p:blipFill>
          <a:blip r:embed="rId3"/>
          <a:stretch>
            <a:fillRect/>
          </a:stretch>
        </p:blipFill>
        <p:spPr>
          <a:xfrm>
            <a:off x="428596" y="3571876"/>
            <a:ext cx="1285884" cy="1357314"/>
          </a:xfrm>
          <a:prstGeom prst="rect">
            <a:avLst/>
          </a:prstGeom>
        </p:spPr>
      </p:pic>
      <p:pic>
        <p:nvPicPr>
          <p:cNvPr id="6" name="圖片 5" descr="1360942999_51429434.jpg"/>
          <p:cNvPicPr>
            <a:picLocks noChangeAspect="1"/>
          </p:cNvPicPr>
          <p:nvPr/>
        </p:nvPicPr>
        <p:blipFill>
          <a:blip r:embed="rId4"/>
          <a:stretch>
            <a:fillRect/>
          </a:stretch>
        </p:blipFill>
        <p:spPr>
          <a:xfrm>
            <a:off x="1785918" y="3571876"/>
            <a:ext cx="1214446" cy="1357322"/>
          </a:xfrm>
          <a:prstGeom prst="rect">
            <a:avLst/>
          </a:prstGeom>
        </p:spPr>
      </p:pic>
      <p:pic>
        <p:nvPicPr>
          <p:cNvPr id="7" name="圖片 6" descr="1360942999_53930509.jpg"/>
          <p:cNvPicPr>
            <a:picLocks noChangeAspect="1"/>
          </p:cNvPicPr>
          <p:nvPr/>
        </p:nvPicPr>
        <p:blipFill>
          <a:blip r:embed="rId5"/>
          <a:stretch>
            <a:fillRect/>
          </a:stretch>
        </p:blipFill>
        <p:spPr>
          <a:xfrm>
            <a:off x="3071802" y="3571876"/>
            <a:ext cx="1285876" cy="1357322"/>
          </a:xfrm>
          <a:prstGeom prst="rect">
            <a:avLst/>
          </a:prstGeom>
        </p:spPr>
      </p:pic>
      <p:sp>
        <p:nvSpPr>
          <p:cNvPr id="45057" name="Rectangle 1"/>
          <p:cNvSpPr>
            <a:spLocks noChangeArrowheads="1"/>
          </p:cNvSpPr>
          <p:nvPr/>
        </p:nvSpPr>
        <p:spPr bwMode="auto">
          <a:xfrm>
            <a:off x="4357686" y="1225689"/>
            <a:ext cx="492922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扭轉件設計，</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abosrob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身體沉重的衝擊力和維護鑽頭尖端及螺釘。</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這會延長壽命鑽頭尖端並保護螺釘由重撞擊損害。這樣的設計構建在引腳自由六角球形萬向聯軸器修復與每一個尺寸，並成為</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合</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鑽頭插槽功能，和擺件插槽。</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扭轉設計</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引腳自</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由六角球形萬向聯軸器設計</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段鎖設計</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材質：</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S2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鑽頭，鉻鉬鋼的六角球，和鉻鉬鋼插槽</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陽極氧化處理的鋁軌與專利的塑膠勾咬合插槽。塑膠勾咬合，可以在軌道上旋轉</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360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度。</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各國專利</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規格包括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1/4" Dr. - 6mm, 7mm, 8mm                                     </a:t>
            </a:r>
            <a:endParaRPr kumimoji="1" lang="nl-BE"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nl-BE"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1/2" Dr. - 10mm, 12mm, 14mm, 17mm, 18mm, 19mm </a:t>
            </a:r>
          </a:p>
        </p:txBody>
      </p:sp>
    </p:spTree>
  </p:cSld>
  <p:clrMapOvr>
    <a:masterClrMapping/>
  </p:clrMapOvr>
  <p:transition>
    <p:pull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28596" y="0"/>
            <a:ext cx="7772400" cy="914400"/>
          </a:xfrm>
        </p:spPr>
        <p:txBody>
          <a:bodyPr>
            <a:normAutofit fontScale="90000"/>
          </a:bodyPr>
          <a:lstStyle/>
          <a:p>
            <a:r>
              <a:rPr lang="fr-FR" u="sng" dirty="0" smtClean="0"/>
              <a:t>1/4 Dr. &amp; 1/2 Dr. </a:t>
            </a:r>
            <a:r>
              <a:rPr lang="zh-TW" altLang="en-US" u="sng" dirty="0" smtClean="0"/>
              <a:t>星型氣動萬向</a:t>
            </a:r>
            <a:r>
              <a:rPr lang="fr-FR" u="sng" dirty="0" smtClean="0"/>
              <a:t>, </a:t>
            </a:r>
            <a:r>
              <a:rPr lang="zh-TW" altLang="en-US" u="sng" dirty="0" smtClean="0"/>
              <a:t>扭轉</a:t>
            </a:r>
            <a:r>
              <a:rPr lang="fr-FR" u="sng" dirty="0" smtClean="0"/>
              <a:t>, Bit</a:t>
            </a:r>
            <a:r>
              <a:rPr lang="zh-TW" altLang="en-US" u="sng" dirty="0" smtClean="0"/>
              <a:t>套筒組</a:t>
            </a:r>
            <a:r>
              <a:rPr lang="fr-FR" u="sng" dirty="0" smtClean="0"/>
              <a:t>, 11</a:t>
            </a:r>
            <a:r>
              <a:rPr lang="zh-TW" altLang="en-US" u="sng" dirty="0" smtClean="0"/>
              <a:t>件</a:t>
            </a:r>
            <a:endParaRPr lang="zh-TW" altLang="en-US" dirty="0"/>
          </a:p>
        </p:txBody>
      </p:sp>
      <p:pic>
        <p:nvPicPr>
          <p:cNvPr id="4" name="內容版面配置區 3" descr="1360854865_62453203.jpg"/>
          <p:cNvPicPr>
            <a:picLocks noGrp="1" noChangeAspect="1"/>
          </p:cNvPicPr>
          <p:nvPr>
            <p:ph idx="1"/>
          </p:nvPr>
        </p:nvPicPr>
        <p:blipFill>
          <a:blip r:embed="rId2"/>
          <a:stretch>
            <a:fillRect/>
          </a:stretch>
        </p:blipFill>
        <p:spPr>
          <a:xfrm>
            <a:off x="500034" y="1500173"/>
            <a:ext cx="3196828" cy="1830586"/>
          </a:xfrm>
        </p:spPr>
      </p:pic>
      <p:pic>
        <p:nvPicPr>
          <p:cNvPr id="5" name="圖片 4" descr="1360942998_42457054.jpg"/>
          <p:cNvPicPr>
            <a:picLocks noChangeAspect="1"/>
          </p:cNvPicPr>
          <p:nvPr/>
        </p:nvPicPr>
        <p:blipFill>
          <a:blip r:embed="rId3"/>
          <a:stretch>
            <a:fillRect/>
          </a:stretch>
        </p:blipFill>
        <p:spPr>
          <a:xfrm>
            <a:off x="428596" y="3571876"/>
            <a:ext cx="1285884" cy="1357314"/>
          </a:xfrm>
          <a:prstGeom prst="rect">
            <a:avLst/>
          </a:prstGeom>
        </p:spPr>
      </p:pic>
      <p:pic>
        <p:nvPicPr>
          <p:cNvPr id="6" name="圖片 5" descr="1360942999_51429434.jpg"/>
          <p:cNvPicPr>
            <a:picLocks noChangeAspect="1"/>
          </p:cNvPicPr>
          <p:nvPr/>
        </p:nvPicPr>
        <p:blipFill>
          <a:blip r:embed="rId4"/>
          <a:stretch>
            <a:fillRect/>
          </a:stretch>
        </p:blipFill>
        <p:spPr>
          <a:xfrm>
            <a:off x="1785918" y="3571876"/>
            <a:ext cx="1214446" cy="1357322"/>
          </a:xfrm>
          <a:prstGeom prst="rect">
            <a:avLst/>
          </a:prstGeom>
        </p:spPr>
      </p:pic>
      <p:pic>
        <p:nvPicPr>
          <p:cNvPr id="7" name="圖片 6" descr="1360942999_53930509.jpg"/>
          <p:cNvPicPr>
            <a:picLocks noChangeAspect="1"/>
          </p:cNvPicPr>
          <p:nvPr/>
        </p:nvPicPr>
        <p:blipFill>
          <a:blip r:embed="rId5"/>
          <a:stretch>
            <a:fillRect/>
          </a:stretch>
        </p:blipFill>
        <p:spPr>
          <a:xfrm>
            <a:off x="3071802" y="3571876"/>
            <a:ext cx="1285876" cy="1357322"/>
          </a:xfrm>
          <a:prstGeom prst="rect">
            <a:avLst/>
          </a:prstGeom>
        </p:spPr>
      </p:pic>
      <p:sp>
        <p:nvSpPr>
          <p:cNvPr id="46081" name="Rectangle 1"/>
          <p:cNvSpPr>
            <a:spLocks noChangeArrowheads="1"/>
          </p:cNvSpPr>
          <p:nvPr/>
        </p:nvSpPr>
        <p:spPr bwMode="auto">
          <a:xfrm>
            <a:off x="4500530" y="1225689"/>
            <a:ext cx="464347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扭轉件設計，</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abosrob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身體沉重的衝擊力和維護鑽頭尖端及螺釘。</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這會延長壽命鑽頭尖端並保護螺釘由重撞擊損害。這樣的設計構建在引腳自由六角球形萬向聯軸器修復與每一個尺寸，並成為</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合</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鑽頭插槽功能，和擺件插槽。</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扭轉設計</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引腳自由六角球形萬向聯軸器設計</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段鎖設計</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材質：</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S2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鑽頭，鉻鉬鋼的六角球，和鉻鉬鋼插槽</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陽極氧化處理的鋁軌與專利的塑膠勾咬合插槽。塑膠勾咬合，可以在軌道上旋轉</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360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度。</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各國專利</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規格包括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1/4" Dr. - T10, T15, T20, T25, T27                                        1/2" Dr. - T30, T40, T45, T50, T55, T60</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transition>
    <p:pull dir="l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normAutofit fontScale="90000"/>
          </a:bodyPr>
          <a:lstStyle/>
          <a:p>
            <a:r>
              <a:rPr lang="en-US" u="sng" dirty="0" smtClean="0"/>
              <a:t>1/4" Dr. &amp; 1/2" Dr. 12</a:t>
            </a:r>
            <a:r>
              <a:rPr lang="zh-TW" altLang="en-US" u="sng" dirty="0" smtClean="0"/>
              <a:t>角氣動萬向</a:t>
            </a:r>
            <a:r>
              <a:rPr lang="fr-FR" u="sng" dirty="0" smtClean="0"/>
              <a:t>, </a:t>
            </a:r>
            <a:r>
              <a:rPr lang="zh-TW" altLang="en-US" u="sng" dirty="0" smtClean="0"/>
              <a:t>扭轉</a:t>
            </a:r>
            <a:r>
              <a:rPr lang="fr-FR" u="sng" dirty="0" smtClean="0"/>
              <a:t>, Bit</a:t>
            </a:r>
            <a:r>
              <a:rPr lang="zh-TW" altLang="en-US" u="sng" dirty="0" smtClean="0"/>
              <a:t>套筒組，</a:t>
            </a:r>
            <a:r>
              <a:rPr lang="en-US" u="sng" dirty="0" smtClean="0"/>
              <a:t>8</a:t>
            </a:r>
            <a:r>
              <a:rPr lang="zh-TW" altLang="en-US" u="sng" dirty="0" smtClean="0"/>
              <a:t>件</a:t>
            </a:r>
            <a:endParaRPr lang="zh-TW" altLang="en-US" dirty="0"/>
          </a:p>
        </p:txBody>
      </p:sp>
      <p:pic>
        <p:nvPicPr>
          <p:cNvPr id="5" name="圖片 4" descr="1360942998_42457054.jpg"/>
          <p:cNvPicPr>
            <a:picLocks noChangeAspect="1"/>
          </p:cNvPicPr>
          <p:nvPr/>
        </p:nvPicPr>
        <p:blipFill>
          <a:blip r:embed="rId2"/>
          <a:stretch>
            <a:fillRect/>
          </a:stretch>
        </p:blipFill>
        <p:spPr>
          <a:xfrm>
            <a:off x="428596" y="3643314"/>
            <a:ext cx="1285884" cy="1357314"/>
          </a:xfrm>
          <a:prstGeom prst="rect">
            <a:avLst/>
          </a:prstGeom>
        </p:spPr>
      </p:pic>
      <p:pic>
        <p:nvPicPr>
          <p:cNvPr id="6" name="圖片 5" descr="1360942999_51429434.jpg"/>
          <p:cNvPicPr>
            <a:picLocks noChangeAspect="1"/>
          </p:cNvPicPr>
          <p:nvPr/>
        </p:nvPicPr>
        <p:blipFill>
          <a:blip r:embed="rId3"/>
          <a:stretch>
            <a:fillRect/>
          </a:stretch>
        </p:blipFill>
        <p:spPr>
          <a:xfrm>
            <a:off x="1785918" y="3643314"/>
            <a:ext cx="1214446" cy="1357322"/>
          </a:xfrm>
          <a:prstGeom prst="rect">
            <a:avLst/>
          </a:prstGeom>
        </p:spPr>
      </p:pic>
      <p:pic>
        <p:nvPicPr>
          <p:cNvPr id="7" name="圖片 6" descr="1360942999_53930509.jpg"/>
          <p:cNvPicPr>
            <a:picLocks noChangeAspect="1"/>
          </p:cNvPicPr>
          <p:nvPr/>
        </p:nvPicPr>
        <p:blipFill>
          <a:blip r:embed="rId4"/>
          <a:stretch>
            <a:fillRect/>
          </a:stretch>
        </p:blipFill>
        <p:spPr>
          <a:xfrm>
            <a:off x="3071802" y="3643314"/>
            <a:ext cx="1285876" cy="1357322"/>
          </a:xfrm>
          <a:prstGeom prst="rect">
            <a:avLst/>
          </a:prstGeom>
        </p:spPr>
      </p:pic>
      <p:sp>
        <p:nvSpPr>
          <p:cNvPr id="47105" name="Rectangle 1"/>
          <p:cNvSpPr>
            <a:spLocks noChangeArrowheads="1"/>
          </p:cNvSpPr>
          <p:nvPr/>
        </p:nvSpPr>
        <p:spPr bwMode="auto">
          <a:xfrm>
            <a:off x="4429124" y="1428736"/>
            <a:ext cx="4857784"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扭轉件設計，</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abosrob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身體沉重的衝擊力和維護鑽頭尖端及螺釘。</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這會延長壽命鑽頭尖端並保護螺釘由重撞擊損害。這樣的設計構建在引腳自由六角球形萬向聯軸器修復與每一個尺寸，並成為</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合</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 </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鑽頭插槽功能，和擺件插槽。</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扭轉設計</a:t>
            </a:r>
            <a:endPar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引腳自由六角球形萬向聯軸器設計</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段鎖設計</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材質：</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S2</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鑽頭，鉻鉬鋼的六角球，和鉻鉬鋼插槽</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陽極氧化處理的鋁軌與專利的塑膠勾咬合插槽。塑膠勾咬合，可以在軌道上旋轉</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360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度。</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各國專利</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規格包括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1/4" Dr. – M5,M6                        </a:t>
            </a:r>
            <a:endPar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1/2" Dr. - M8, M10, M12, M14, M16, M18</a:t>
            </a:r>
            <a:endParaRPr kumimoji="1" lang="en-US"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pic>
        <p:nvPicPr>
          <p:cNvPr id="6148" name="Picture 4" descr="D:\Desktop\daka.sbv\sbv圖檔\1360855743_98403278.jpg"/>
          <p:cNvPicPr>
            <a:picLocks noGrp="1" noChangeAspect="1" noChangeArrowheads="1"/>
          </p:cNvPicPr>
          <p:nvPr>
            <p:ph idx="1"/>
          </p:nvPr>
        </p:nvPicPr>
        <p:blipFill>
          <a:blip r:embed="rId5"/>
          <a:stretch>
            <a:fillRect/>
          </a:stretch>
        </p:blipFill>
        <p:spPr bwMode="auto">
          <a:xfrm>
            <a:off x="571473" y="1428737"/>
            <a:ext cx="2928957" cy="1785949"/>
          </a:xfrm>
          <a:prstGeom prst="rect">
            <a:avLst/>
          </a:prstGeom>
          <a:noFill/>
        </p:spPr>
      </p:pic>
    </p:spTree>
  </p:cSld>
  <p:clrMapOvr>
    <a:masterClrMapping/>
  </p:clrMapOvr>
  <p:transition>
    <p:pull dir="l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normAutofit fontScale="90000"/>
          </a:bodyPr>
          <a:lstStyle/>
          <a:p>
            <a:r>
              <a:rPr lang="fr-FR" u="sng" dirty="0" smtClean="0"/>
              <a:t>1/4" </a:t>
            </a:r>
            <a:r>
              <a:rPr lang="zh-TW" altLang="en-US" u="sng" dirty="0" smtClean="0"/>
              <a:t>驅動快鎖鑽頭磁性架框延長桿</a:t>
            </a:r>
            <a:r>
              <a:rPr lang="zh-TW" altLang="en-US" dirty="0" smtClean="0"/>
              <a:t/>
            </a:r>
            <a:br>
              <a:rPr lang="zh-TW" altLang="en-US" dirty="0" smtClean="0"/>
            </a:br>
            <a:endParaRPr lang="zh-TW" altLang="en-US" dirty="0"/>
          </a:p>
        </p:txBody>
      </p:sp>
      <p:pic>
        <p:nvPicPr>
          <p:cNvPr id="4" name="內容版面配置區 3" descr="1360895388_39332416.jpg"/>
          <p:cNvPicPr>
            <a:picLocks noGrp="1" noChangeAspect="1"/>
          </p:cNvPicPr>
          <p:nvPr>
            <p:ph idx="1"/>
          </p:nvPr>
        </p:nvPicPr>
        <p:blipFill>
          <a:blip r:embed="rId2"/>
          <a:stretch>
            <a:fillRect/>
          </a:stretch>
        </p:blipFill>
        <p:spPr>
          <a:xfrm>
            <a:off x="571472" y="714356"/>
            <a:ext cx="2571750" cy="2357454"/>
          </a:xfrm>
        </p:spPr>
      </p:pic>
      <p:pic>
        <p:nvPicPr>
          <p:cNvPr id="5" name="圖片 4" descr="1360944983_95795768.jpg"/>
          <p:cNvPicPr>
            <a:picLocks noChangeAspect="1"/>
          </p:cNvPicPr>
          <p:nvPr/>
        </p:nvPicPr>
        <p:blipFill>
          <a:blip r:embed="rId3"/>
          <a:stretch>
            <a:fillRect/>
          </a:stretch>
        </p:blipFill>
        <p:spPr>
          <a:xfrm>
            <a:off x="6572264" y="2786058"/>
            <a:ext cx="1928826" cy="2000264"/>
          </a:xfrm>
          <a:prstGeom prst="rect">
            <a:avLst/>
          </a:prstGeom>
        </p:spPr>
      </p:pic>
      <p:pic>
        <p:nvPicPr>
          <p:cNvPr id="6" name="圖片 5" descr="1360944983_24672360.jpg"/>
          <p:cNvPicPr>
            <a:picLocks noChangeAspect="1"/>
          </p:cNvPicPr>
          <p:nvPr/>
        </p:nvPicPr>
        <p:blipFill>
          <a:blip r:embed="rId4"/>
          <a:stretch>
            <a:fillRect/>
          </a:stretch>
        </p:blipFill>
        <p:spPr>
          <a:xfrm>
            <a:off x="6572264" y="642918"/>
            <a:ext cx="1928826" cy="2071702"/>
          </a:xfrm>
          <a:prstGeom prst="rect">
            <a:avLst/>
          </a:prstGeom>
        </p:spPr>
      </p:pic>
      <p:sp>
        <p:nvSpPr>
          <p:cNvPr id="48129" name="Rectangle 1"/>
          <p:cNvSpPr>
            <a:spLocks noChangeArrowheads="1"/>
          </p:cNvSpPr>
          <p:nvPr/>
        </p:nvSpPr>
        <p:spPr bwMode="auto">
          <a:xfrm>
            <a:off x="4214810" y="4572008"/>
            <a:ext cx="5072098"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外部與內部旋轉軸的移動手柄，允許使用者保持穩定精確的轉向控制外手柄的延伸。</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1/4“</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六角驅動低調鎖定磁性吸盤</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磁頭固定螺釘架端</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長度：</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490 mm </a:t>
            </a:r>
          </a:p>
        </p:txBody>
      </p:sp>
      <p:pic>
        <p:nvPicPr>
          <p:cNvPr id="5123" name="Picture 3" descr="D:\Desktop\工具照片\1232655_549478851765914_296310974_n.jpg"/>
          <p:cNvPicPr>
            <a:picLocks noChangeAspect="1" noChangeArrowheads="1"/>
          </p:cNvPicPr>
          <p:nvPr/>
        </p:nvPicPr>
        <p:blipFill>
          <a:blip r:embed="rId5"/>
          <a:srcRect r="11204" b="7936"/>
          <a:stretch>
            <a:fillRect/>
          </a:stretch>
        </p:blipFill>
        <p:spPr bwMode="auto">
          <a:xfrm>
            <a:off x="428596" y="3286124"/>
            <a:ext cx="3000396" cy="2071702"/>
          </a:xfrm>
          <a:prstGeom prst="rect">
            <a:avLst/>
          </a:prstGeom>
          <a:noFill/>
        </p:spPr>
      </p:pic>
      <p:pic>
        <p:nvPicPr>
          <p:cNvPr id="5124" name="Picture 4" descr="D:\Desktop\工具照片\1241009_549478821765917_139017277_n.jpg"/>
          <p:cNvPicPr>
            <a:picLocks noChangeAspect="1" noChangeArrowheads="1"/>
          </p:cNvPicPr>
          <p:nvPr/>
        </p:nvPicPr>
        <p:blipFill>
          <a:blip r:embed="rId6"/>
          <a:srcRect l="6250" t="14584" r="9374"/>
          <a:stretch>
            <a:fillRect/>
          </a:stretch>
        </p:blipFill>
        <p:spPr bwMode="auto">
          <a:xfrm rot="16200000">
            <a:off x="3857608" y="214302"/>
            <a:ext cx="1928826" cy="2928934"/>
          </a:xfrm>
          <a:prstGeom prst="rect">
            <a:avLst/>
          </a:prstGeom>
          <a:noFill/>
        </p:spPr>
      </p:pic>
    </p:spTree>
  </p:cSld>
  <p:clrMapOvr>
    <a:masterClrMapping/>
  </p:clrMapOvr>
  <p:transition>
    <p:pull dir="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normAutofit fontScale="90000"/>
          </a:bodyPr>
          <a:lstStyle/>
          <a:p>
            <a:r>
              <a:rPr lang="fr-FR" u="sng" dirty="0" smtClean="0"/>
              <a:t>1/4" </a:t>
            </a:r>
            <a:r>
              <a:rPr lang="zh-TW" altLang="en-US" u="sng" dirty="0" smtClean="0"/>
              <a:t>軟管鑽頭驅動</a:t>
            </a:r>
            <a:r>
              <a:rPr lang="fr-FR" u="sng" dirty="0" smtClean="0"/>
              <a:t> Bit </a:t>
            </a:r>
            <a:r>
              <a:rPr lang="zh-TW" altLang="en-US" u="sng" dirty="0" smtClean="0"/>
              <a:t>磁鎖延長桿</a:t>
            </a:r>
            <a:r>
              <a:rPr lang="zh-TW" altLang="en-US" dirty="0" smtClean="0"/>
              <a:t/>
            </a:r>
            <a:br>
              <a:rPr lang="zh-TW" altLang="en-US" dirty="0" smtClean="0"/>
            </a:br>
            <a:endParaRPr lang="zh-TW" altLang="en-US" dirty="0"/>
          </a:p>
        </p:txBody>
      </p:sp>
      <p:pic>
        <p:nvPicPr>
          <p:cNvPr id="5" name="圖片 4" descr="1360945434_47967702.jpg"/>
          <p:cNvPicPr>
            <a:picLocks noChangeAspect="1"/>
          </p:cNvPicPr>
          <p:nvPr/>
        </p:nvPicPr>
        <p:blipFill>
          <a:blip r:embed="rId2"/>
          <a:stretch>
            <a:fillRect/>
          </a:stretch>
        </p:blipFill>
        <p:spPr>
          <a:xfrm>
            <a:off x="4786314" y="857232"/>
            <a:ext cx="2000264" cy="1785950"/>
          </a:xfrm>
          <a:prstGeom prst="rect">
            <a:avLst/>
          </a:prstGeom>
        </p:spPr>
      </p:pic>
      <p:pic>
        <p:nvPicPr>
          <p:cNvPr id="6" name="圖片 5" descr="1360945434_61796194.jpg"/>
          <p:cNvPicPr>
            <a:picLocks noChangeAspect="1"/>
          </p:cNvPicPr>
          <p:nvPr/>
        </p:nvPicPr>
        <p:blipFill>
          <a:blip r:embed="rId3"/>
          <a:stretch>
            <a:fillRect/>
          </a:stretch>
        </p:blipFill>
        <p:spPr>
          <a:xfrm>
            <a:off x="7000892" y="857232"/>
            <a:ext cx="1928826" cy="1785950"/>
          </a:xfrm>
          <a:prstGeom prst="rect">
            <a:avLst/>
          </a:prstGeom>
        </p:spPr>
      </p:pic>
      <p:sp>
        <p:nvSpPr>
          <p:cNvPr id="49153" name="Rectangle 1"/>
          <p:cNvSpPr>
            <a:spLocks noChangeArrowheads="1"/>
          </p:cNvSpPr>
          <p:nvPr/>
        </p:nvSpPr>
        <p:spPr bwMode="auto">
          <a:xfrm>
            <a:off x="4000496" y="3857628"/>
            <a:ext cx="514350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彈性的功能，幫助使用者達到“無法進入”螺桿很容易</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重型主動軸“</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軟管</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”通過</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90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度</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外套筒罩的件身不轉動，所以你可以拿著它直接到位。</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1/ 4“</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六角柄驅動頭裝快換卡盤架</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快速鎖緊卡盤，磁頭，滑套</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總長度：</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330</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毫米</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p:txBody>
      </p:sp>
      <p:pic>
        <p:nvPicPr>
          <p:cNvPr id="4099" name="Picture 3" descr="D:\Desktop\工具照片\1291336_549478451765954_1671306396_n.jpg"/>
          <p:cNvPicPr>
            <a:picLocks noChangeAspect="1" noChangeArrowheads="1"/>
          </p:cNvPicPr>
          <p:nvPr/>
        </p:nvPicPr>
        <p:blipFill>
          <a:blip r:embed="rId4"/>
          <a:srcRect/>
          <a:stretch>
            <a:fillRect/>
          </a:stretch>
        </p:blipFill>
        <p:spPr bwMode="auto">
          <a:xfrm>
            <a:off x="428596" y="857232"/>
            <a:ext cx="4143404" cy="3000375"/>
          </a:xfrm>
          <a:prstGeom prst="rect">
            <a:avLst/>
          </a:prstGeom>
          <a:noFill/>
        </p:spPr>
      </p:pic>
    </p:spTree>
  </p:cSld>
  <p:clrMapOvr>
    <a:masterClrMapping/>
  </p:clrMapOvr>
  <p:transition>
    <p:pull dir="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normAutofit/>
          </a:bodyPr>
          <a:lstStyle/>
          <a:p>
            <a:r>
              <a:rPr lang="fr-FR" b="1" u="sng" dirty="0" smtClean="0"/>
              <a:t>2</a:t>
            </a:r>
            <a:r>
              <a:rPr lang="zh-TW" altLang="en-US" b="1" u="sng" dirty="0" smtClean="0"/>
              <a:t>段式氣動萬向</a:t>
            </a:r>
            <a:r>
              <a:rPr lang="zh-TW" altLang="en-US" u="sng" dirty="0" smtClean="0"/>
              <a:t>轉接頭組，</a:t>
            </a:r>
            <a:r>
              <a:rPr lang="en-GB" u="sng" dirty="0" smtClean="0"/>
              <a:t>5</a:t>
            </a:r>
            <a:r>
              <a:rPr lang="zh-TW" altLang="en-US" u="sng" dirty="0" smtClean="0"/>
              <a:t>件</a:t>
            </a:r>
            <a:endParaRPr lang="zh-TW" altLang="en-US" dirty="0"/>
          </a:p>
        </p:txBody>
      </p:sp>
      <p:pic>
        <p:nvPicPr>
          <p:cNvPr id="4" name="內容版面配置區 3" descr="1360943200_67124682.jpg"/>
          <p:cNvPicPr>
            <a:picLocks noGrp="1" noChangeAspect="1"/>
          </p:cNvPicPr>
          <p:nvPr>
            <p:ph idx="1"/>
          </p:nvPr>
        </p:nvPicPr>
        <p:blipFill>
          <a:blip r:embed="rId2"/>
          <a:stretch>
            <a:fillRect/>
          </a:stretch>
        </p:blipFill>
        <p:spPr>
          <a:xfrm>
            <a:off x="428596" y="1214422"/>
            <a:ext cx="3429000" cy="3429000"/>
          </a:xfrm>
        </p:spPr>
      </p:pic>
      <p:sp>
        <p:nvSpPr>
          <p:cNvPr id="50177" name="Rectangle 1"/>
          <p:cNvSpPr>
            <a:spLocks noChangeArrowheads="1"/>
          </p:cNvSpPr>
          <p:nvPr/>
        </p:nvSpPr>
        <p:spPr bwMode="auto">
          <a:xfrm>
            <a:off x="4000496" y="1142984"/>
            <a:ext cx="5000628" cy="54784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GB" sz="1400" b="1" i="0" u="sng" strike="noStrike" cap="none" normalizeH="0" baseline="0" dirty="0" smtClean="0">
                <a:ln>
                  <a:noFill/>
                </a:ln>
                <a:effectLst/>
                <a:latin typeface="Arial" pitchFamily="34" charset="0"/>
                <a:ea typeface="新細明體" pitchFamily="18" charset="-120"/>
                <a:cs typeface="Arial" pitchFamily="34" charset="0"/>
              </a:rPr>
              <a:t>應用</a:t>
            </a:r>
            <a:r>
              <a:rPr kumimoji="1" lang="en-GB" altLang="zh-TW" sz="1400" b="0" i="0" u="none" strike="noStrike" cap="none" normalizeH="0" baseline="0" dirty="0" smtClean="0">
                <a:ln>
                  <a:noFill/>
                </a:ln>
                <a:effectLst/>
                <a:latin typeface="Arial" pitchFamily="34" charset="0"/>
                <a:ea typeface="新細明體" pitchFamily="18" charset="-120"/>
                <a:cs typeface="Arial" pitchFamily="34" charset="0"/>
              </a:rPr>
              <a:t>:</a:t>
            </a:r>
            <a:endParaRPr kumimoji="1" lang="en-GB"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Pin Free </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六角萬向聯軸器，是在狹小的限制區域工作時，提供靈活性設計。  </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1" i="0" u="sng" strike="noStrike" cap="none" normalizeH="0" baseline="0" dirty="0" smtClean="0">
                <a:ln>
                  <a:noFill/>
                </a:ln>
                <a:effectLst/>
                <a:latin typeface="Arial" pitchFamily="34" charset="0"/>
                <a:ea typeface="新細明體" pitchFamily="18" charset="-120"/>
                <a:cs typeface="Arial" pitchFamily="34" charset="0"/>
              </a:rPr>
              <a:t>產品特點</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1" i="0" u="none" strike="noStrike" cap="none" normalizeH="0" baseline="0" dirty="0" smtClean="0">
                <a:ln>
                  <a:noFill/>
                </a:ln>
                <a:effectLst/>
                <a:latin typeface="Arial" pitchFamily="34" charset="0"/>
                <a:ea typeface="新細明體" pitchFamily="18" charset="-120"/>
                <a:cs typeface="Arial" pitchFamily="34" charset="0"/>
              </a:rPr>
              <a:t>擺動設計</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六角擺動的設計，平穩地傳輸扭矩的</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高 功率氣動工具，周圍阻礙物無法 </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容納一個標準的插槽。</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1" i="0" u="none" strike="noStrike" cap="none" normalizeH="0" baseline="0" dirty="0" smtClean="0">
                <a:ln>
                  <a:noFill/>
                </a:ln>
                <a:effectLst/>
                <a:latin typeface="Arial" pitchFamily="34" charset="0"/>
                <a:ea typeface="新細明體" pitchFamily="18" charset="-120"/>
                <a:cs typeface="Arial" pitchFamily="34" charset="0"/>
              </a:rPr>
              <a:t>六角聯合</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提供更高的可靠性和使用壽命超過引</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腳式萬向接頭。</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1" i="0" u="none" strike="noStrike" cap="none" normalizeH="0" baseline="0" dirty="0" smtClean="0">
                <a:ln>
                  <a:noFill/>
                </a:ln>
                <a:effectLst/>
                <a:latin typeface="Arial" pitchFamily="34" charset="0"/>
                <a:ea typeface="新細明體" pitchFamily="18" charset="-120"/>
                <a:cs typeface="Arial" pitchFamily="34" charset="0"/>
              </a:rPr>
              <a:t>鎖定搖擺</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全範圍的動作（擺動），簡單地拔出</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的插頭端或保持收回以直轉接器或延</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伸使用 </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 </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不會像萬向接頭約束力。</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1" i="0" u="none" strike="noStrike" cap="none" normalizeH="0" baseline="0" dirty="0" smtClean="0">
                <a:ln>
                  <a:noFill/>
                </a:ln>
                <a:effectLst/>
                <a:latin typeface="Arial" pitchFamily="34" charset="0"/>
                <a:ea typeface="新細明體" pitchFamily="18" charset="-120"/>
                <a:cs typeface="Arial" pitchFamily="34" charset="0"/>
              </a:rPr>
              <a:t>搖擺轉接頭</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超強韌擺動手柄的高扭矩氣動工具，</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沒有失敗。</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1" i="0" u="none" strike="noStrike" cap="none" normalizeH="0" baseline="0" dirty="0" smtClean="0">
                <a:ln>
                  <a:noFill/>
                </a:ln>
                <a:effectLst/>
                <a:latin typeface="Arial" pitchFamily="34" charset="0"/>
                <a:ea typeface="新細明體" pitchFamily="18" charset="-120"/>
                <a:cs typeface="Arial" pitchFamily="34" charset="0"/>
              </a:rPr>
              <a:t>衝擊等級</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超強韌擺動手柄的高扭矩氣動工具，沒有失敗。</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1" i="0" u="none" strike="noStrike" cap="none" normalizeH="0" baseline="0" dirty="0" smtClean="0">
                <a:ln>
                  <a:noFill/>
                </a:ln>
                <a:effectLst/>
                <a:latin typeface="Times New Roman" pitchFamily="18" charset="0"/>
                <a:ea typeface="新細明體" pitchFamily="18" charset="-120"/>
                <a:cs typeface="Times New Roman" pitchFamily="18" charset="0"/>
              </a:rPr>
              <a:t> </a:t>
            </a:r>
            <a:r>
              <a:rPr kumimoji="1" lang="fr-FR" altLang="zh-TW" sz="1400" b="1" i="0" u="none" strike="noStrike" cap="none" normalizeH="0" baseline="0" dirty="0" smtClean="0">
                <a:ln>
                  <a:noFill/>
                </a:ln>
                <a:effectLst/>
                <a:latin typeface="Times New Roman" pitchFamily="18" charset="0"/>
                <a:ea typeface="新細明體" pitchFamily="18" charset="-120"/>
                <a:cs typeface="Times New Roman" pitchFamily="18" charset="0"/>
              </a:rPr>
              <a:t>5</a:t>
            </a:r>
            <a:r>
              <a:rPr kumimoji="1" lang="zh-TW" altLang="fr-FR" sz="1400" b="1" i="0" u="none" strike="noStrike" cap="none" normalizeH="0" baseline="0" dirty="0" smtClean="0">
                <a:ln>
                  <a:noFill/>
                </a:ln>
                <a:effectLst/>
                <a:latin typeface="Times New Roman" pitchFamily="18" charset="0"/>
                <a:ea typeface="新細明體" pitchFamily="18" charset="-120"/>
                <a:cs typeface="Times New Roman" pitchFamily="18" charset="0"/>
              </a:rPr>
              <a:t>件，擺動萬向連接</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Times New Roman" pitchFamily="18" charset="0"/>
                <a:ea typeface="新細明體" pitchFamily="18" charset="-120"/>
                <a:cs typeface="Times New Roman" pitchFamily="18" charset="0"/>
              </a:rPr>
              <a:t>包含</a:t>
            </a:r>
            <a:r>
              <a:rPr kumimoji="1" lang="zh-TW" altLang="fr-FR" sz="1400" b="0" i="0" u="none" strike="noStrike" cap="none" normalizeH="0" baseline="0" dirty="0" smtClean="0">
                <a:ln>
                  <a:noFill/>
                </a:ln>
                <a:effectLst/>
                <a:latin typeface="Arial"/>
                <a:ea typeface="新細明體" pitchFamily="18" charset="-120"/>
                <a:cs typeface="Times New Roman" pitchFamily="18" charset="0"/>
              </a:rPr>
              <a:t> </a:t>
            </a:r>
            <a:r>
              <a:rPr kumimoji="1" lang="fr-FR" altLang="zh-TW" sz="1400" b="0" i="0" u="none" strike="noStrike" cap="none" normalizeH="0" baseline="0" dirty="0" smtClean="0">
                <a:ln>
                  <a:noFill/>
                </a:ln>
                <a:effectLst/>
                <a:latin typeface="Times New Roman" pitchFamily="18" charset="0"/>
                <a:ea typeface="新細明體" pitchFamily="18" charset="-120"/>
                <a:cs typeface="Times New Roman" pitchFamily="18" charset="0"/>
              </a:rPr>
              <a:t>:</a:t>
            </a:r>
            <a:endParaRPr kumimoji="1" lang="fr-FR"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400" b="0" i="0" u="none" strike="noStrike" cap="none" normalizeH="0" baseline="0" dirty="0" smtClean="0">
                <a:ln>
                  <a:noFill/>
                </a:ln>
                <a:effectLst/>
                <a:latin typeface="Arial" pitchFamily="34" charset="0"/>
                <a:ea typeface="新細明體" pitchFamily="18" charset="-120"/>
                <a:cs typeface="Arial" pitchFamily="34" charset="0"/>
              </a:rPr>
              <a:t>1/4”(F) x 3/8”(M)</a:t>
            </a:r>
            <a:endParaRPr kumimoji="1" lang="en-US"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400" b="0" i="0" u="none" strike="noStrike" cap="none" normalizeH="0" baseline="0" dirty="0" smtClean="0">
                <a:ln>
                  <a:noFill/>
                </a:ln>
                <a:effectLst/>
                <a:latin typeface="Arial" pitchFamily="34" charset="0"/>
                <a:ea typeface="新細明體" pitchFamily="18" charset="-120"/>
                <a:cs typeface="Arial" pitchFamily="34" charset="0"/>
              </a:rPr>
              <a:t>3/8” (F) x 1/4”(M)</a:t>
            </a:r>
            <a:endParaRPr kumimoji="1" lang="en-US"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400" b="0" i="0" u="none" strike="noStrike" cap="none" normalizeH="0" baseline="0" dirty="0" smtClean="0">
                <a:ln>
                  <a:noFill/>
                </a:ln>
                <a:effectLst/>
                <a:latin typeface="Arial" pitchFamily="34" charset="0"/>
                <a:ea typeface="新細明體" pitchFamily="18" charset="-120"/>
                <a:cs typeface="Arial" pitchFamily="34" charset="0"/>
              </a:rPr>
              <a:t>3/8” (F) x 1/2” (M)</a:t>
            </a:r>
            <a:endParaRPr kumimoji="1" lang="en-US"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p:txBody>
      </p:sp>
    </p:spTree>
  </p:cSld>
  <p:clrMapOvr>
    <a:masterClrMapping/>
  </p:clrMapOvr>
  <p:transition>
    <p:zoom dir="in"/>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normAutofit/>
          </a:bodyPr>
          <a:lstStyle/>
          <a:p>
            <a:r>
              <a:rPr lang="fr-FR" b="1" u="sng" dirty="0" smtClean="0"/>
              <a:t>2</a:t>
            </a:r>
            <a:r>
              <a:rPr lang="zh-TW" altLang="en-US" b="1" u="sng" dirty="0" smtClean="0"/>
              <a:t>段式氣動萬向</a:t>
            </a:r>
            <a:r>
              <a:rPr lang="zh-TW" altLang="en-US" u="sng" dirty="0" smtClean="0"/>
              <a:t>接軸撞擊組，三件</a:t>
            </a:r>
            <a:endParaRPr lang="zh-TW" altLang="en-US" dirty="0"/>
          </a:p>
        </p:txBody>
      </p:sp>
      <p:pic>
        <p:nvPicPr>
          <p:cNvPr id="4" name="內容版面配置區 3" descr="1360943152_48871561.jpg"/>
          <p:cNvPicPr>
            <a:picLocks noGrp="1" noChangeAspect="1"/>
          </p:cNvPicPr>
          <p:nvPr>
            <p:ph idx="1"/>
          </p:nvPr>
        </p:nvPicPr>
        <p:blipFill>
          <a:blip r:embed="rId2"/>
          <a:stretch>
            <a:fillRect/>
          </a:stretch>
        </p:blipFill>
        <p:spPr>
          <a:xfrm>
            <a:off x="500034" y="1214422"/>
            <a:ext cx="3429000" cy="3429000"/>
          </a:xfrm>
        </p:spPr>
      </p:pic>
      <p:sp>
        <p:nvSpPr>
          <p:cNvPr id="51201" name="Rectangle 1"/>
          <p:cNvSpPr>
            <a:spLocks noChangeArrowheads="1"/>
          </p:cNvSpPr>
          <p:nvPr/>
        </p:nvSpPr>
        <p:spPr bwMode="auto">
          <a:xfrm>
            <a:off x="4071934" y="1071546"/>
            <a:ext cx="4929222" cy="54784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sz="1400" b="1" i="0" u="sng" strike="noStrike" cap="none" normalizeH="0" baseline="0" dirty="0" smtClean="0">
                <a:ln>
                  <a:noFill/>
                </a:ln>
                <a:effectLst/>
                <a:latin typeface="Arial" pitchFamily="34" charset="0"/>
                <a:ea typeface="新細明體" pitchFamily="18" charset="-120"/>
                <a:cs typeface="Arial" pitchFamily="34" charset="0"/>
              </a:rPr>
              <a:t>應用</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Pin Free </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六角萬向聯軸器，是在狹小的限制區域工作時，提供靈活性設計。  </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1" i="0" u="sng" strike="noStrike" cap="none" normalizeH="0" baseline="0" dirty="0" smtClean="0">
                <a:ln>
                  <a:noFill/>
                </a:ln>
                <a:effectLst/>
                <a:latin typeface="Arial" pitchFamily="34" charset="0"/>
                <a:ea typeface="新細明體" pitchFamily="18" charset="-120"/>
                <a:cs typeface="Arial" pitchFamily="34" charset="0"/>
              </a:rPr>
              <a:t>產品特點</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1" i="0" u="none" strike="noStrike" cap="none" normalizeH="0" baseline="0" dirty="0" smtClean="0">
                <a:ln>
                  <a:noFill/>
                </a:ln>
                <a:effectLst/>
                <a:latin typeface="Arial" pitchFamily="34" charset="0"/>
                <a:ea typeface="新細明體" pitchFamily="18" charset="-120"/>
                <a:cs typeface="Arial" pitchFamily="34" charset="0"/>
              </a:rPr>
              <a:t>擺動設計</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六角擺動的設計，平穩地傳輸扭矩的</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高 功率氣動工具，周圍阻礙物無法 </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容納一個標準的插槽。</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1" i="0" u="none" strike="noStrike" cap="none" normalizeH="0" baseline="0" dirty="0" smtClean="0">
                <a:ln>
                  <a:noFill/>
                </a:ln>
                <a:effectLst/>
                <a:latin typeface="Arial" pitchFamily="34" charset="0"/>
                <a:ea typeface="新細明體" pitchFamily="18" charset="-120"/>
                <a:cs typeface="Arial" pitchFamily="34" charset="0"/>
              </a:rPr>
              <a:t>六角聯合</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提供更高的可靠性和使用壽命超過引</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腳式萬向接頭。</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1" i="0" u="none" strike="noStrike" cap="none" normalizeH="0" baseline="0" dirty="0" smtClean="0">
                <a:ln>
                  <a:noFill/>
                </a:ln>
                <a:effectLst/>
                <a:latin typeface="Arial" pitchFamily="34" charset="0"/>
                <a:ea typeface="新細明體" pitchFamily="18" charset="-120"/>
                <a:cs typeface="Arial" pitchFamily="34" charset="0"/>
              </a:rPr>
              <a:t>鎖定搖擺</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全範圍的動作（擺動），簡單地拔出</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的插頭端或保持收回以直轉接器或延</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伸使用 </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 </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不會像萬向接頭約束力。</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1" i="0" u="none" strike="noStrike" cap="none" normalizeH="0" baseline="0" dirty="0" smtClean="0">
                <a:ln>
                  <a:noFill/>
                </a:ln>
                <a:effectLst/>
                <a:latin typeface="Arial" pitchFamily="34" charset="0"/>
                <a:ea typeface="新細明體" pitchFamily="18" charset="-120"/>
                <a:cs typeface="Arial" pitchFamily="34" charset="0"/>
              </a:rPr>
              <a:t>搖擺延伸</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保留</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1/4</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3/8</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和</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1/2</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的驅動器</a:t>
            </a:r>
            <a:r>
              <a:rPr kumimoji="1" lang="zh-TW" altLang="fr-FR" sz="1400" b="0" i="0" u="none" strike="noStrike" cap="none" normalizeH="0" baseline="0" dirty="0" smtClean="0">
                <a:ln>
                  <a:noFill/>
                </a:ln>
                <a:effectLst/>
                <a:latin typeface="Times New Roman" pitchFamily="18" charset="0"/>
                <a:ea typeface="新細明體" pitchFamily="18" charset="-120"/>
                <a:cs typeface="MS Mincho" pitchFamily="49" charset="-128"/>
              </a:rPr>
              <a:t>​​</a:t>
            </a:r>
            <a:r>
              <a:rPr kumimoji="1" lang="zh-TW" altLang="fr-FR" sz="1400" b="0" i="0" u="none" strike="noStrike" cap="none" normalizeH="0" baseline="0" dirty="0" smtClean="0">
                <a:ln>
                  <a:noFill/>
                </a:ln>
                <a:effectLst/>
                <a:latin typeface="Times New Roman" pitchFamily="18" charset="0"/>
                <a:ea typeface="新細明體" pitchFamily="18" charset="-120"/>
                <a:cs typeface="新細明體" pitchFamily="18" charset="-120"/>
              </a:rPr>
              <a:t>，同時添加額外間隙的工具和插槽之間。</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1" i="0" u="none" strike="noStrike" cap="none" normalizeH="0" baseline="0" dirty="0" smtClean="0">
                <a:ln>
                  <a:noFill/>
                </a:ln>
                <a:effectLst/>
                <a:latin typeface="Arial" pitchFamily="34" charset="0"/>
                <a:ea typeface="新細明體" pitchFamily="18" charset="-120"/>
                <a:cs typeface="Arial" pitchFamily="34" charset="0"/>
              </a:rPr>
              <a:t>衝擊等級</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超強韌擺動手柄的高扭矩氣動工具，沒有失敗。</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1" i="0" u="none" strike="noStrike" cap="none" normalizeH="0" baseline="0" dirty="0" smtClean="0">
                <a:ln>
                  <a:noFill/>
                </a:ln>
                <a:effectLst/>
                <a:latin typeface="Times New Roman" pitchFamily="18" charset="0"/>
                <a:ea typeface="新細明體" pitchFamily="18" charset="-120"/>
                <a:cs typeface="Times New Roman" pitchFamily="18" charset="0"/>
              </a:rPr>
              <a:t> </a:t>
            </a:r>
            <a:r>
              <a:rPr kumimoji="1" lang="fr-FR" altLang="zh-TW" sz="1400" b="1" i="0" u="none" strike="noStrike" cap="none" normalizeH="0" baseline="0" dirty="0" smtClean="0">
                <a:ln>
                  <a:noFill/>
                </a:ln>
                <a:effectLst/>
                <a:latin typeface="Times New Roman" pitchFamily="18" charset="0"/>
                <a:ea typeface="新細明體" pitchFamily="18" charset="-120"/>
                <a:cs typeface="Times New Roman" pitchFamily="18" charset="0"/>
              </a:rPr>
              <a:t>3</a:t>
            </a:r>
            <a:r>
              <a:rPr kumimoji="1" lang="zh-TW" altLang="fr-FR" sz="1400" b="1" i="0" u="none" strike="noStrike" cap="none" normalizeH="0" baseline="0" dirty="0" smtClean="0">
                <a:ln>
                  <a:noFill/>
                </a:ln>
                <a:effectLst/>
                <a:latin typeface="Times New Roman" pitchFamily="18" charset="0"/>
                <a:ea typeface="新細明體" pitchFamily="18" charset="-120"/>
                <a:cs typeface="Times New Roman" pitchFamily="18" charset="0"/>
              </a:rPr>
              <a:t>件，擺動萬向連接</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包含 </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 </a:t>
            </a:r>
            <a:r>
              <a:rPr kumimoji="1" lang="en-US" altLang="zh-TW" sz="1400" b="0" i="0" u="none" strike="noStrike" cap="none" normalizeH="0" baseline="0" dirty="0" smtClean="0">
                <a:ln>
                  <a:noFill/>
                </a:ln>
                <a:effectLst/>
                <a:latin typeface="Arial" pitchFamily="34" charset="0"/>
                <a:ea typeface="新細明體" pitchFamily="18" charset="-120"/>
                <a:cs typeface="Arial" pitchFamily="34" charset="0"/>
              </a:rPr>
              <a:t>1/4” (F) x 1/4” (M)</a:t>
            </a:r>
            <a:endParaRPr kumimoji="1" lang="en-US"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400" b="0" i="0" u="none" strike="noStrike" cap="none" normalizeH="0" baseline="0" dirty="0" smtClean="0">
                <a:ln>
                  <a:noFill/>
                </a:ln>
                <a:effectLst/>
                <a:latin typeface="Arial" pitchFamily="34" charset="0"/>
                <a:ea typeface="新細明體" pitchFamily="18" charset="-120"/>
                <a:cs typeface="Arial" pitchFamily="34" charset="0"/>
              </a:rPr>
              <a:t> 3/8” (F) x 3/8” (M)</a:t>
            </a:r>
            <a:endParaRPr kumimoji="1" lang="en-US"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400" b="0" i="0" u="none" strike="noStrike" cap="none" normalizeH="0" baseline="0" dirty="0" smtClean="0">
                <a:ln>
                  <a:noFill/>
                </a:ln>
                <a:effectLst/>
                <a:latin typeface="Arial" pitchFamily="34" charset="0"/>
                <a:ea typeface="新細明體" pitchFamily="18" charset="-120"/>
                <a:cs typeface="Arial" pitchFamily="34" charset="0"/>
              </a:rPr>
              <a:t> 1/2” (F) x 1/2” (M)</a:t>
            </a:r>
            <a:endParaRPr kumimoji="1" lang="en-US"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p:txBody>
      </p:sp>
    </p:spTree>
  </p:cSld>
  <p:clrMapOvr>
    <a:masterClrMapping/>
  </p:clrMapOvr>
  <p:transition>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28596" y="0"/>
            <a:ext cx="7772400" cy="914400"/>
          </a:xfrm>
        </p:spPr>
        <p:txBody>
          <a:bodyPr/>
          <a:lstStyle/>
          <a:p>
            <a:r>
              <a:rPr lang="fr-FR" u="sng" dirty="0" smtClean="0"/>
              <a:t>多角度重力棘齒輪桿組，3件</a:t>
            </a:r>
            <a:endParaRPr lang="zh-TW" altLang="en-US" dirty="0"/>
          </a:p>
        </p:txBody>
      </p:sp>
      <p:pic>
        <p:nvPicPr>
          <p:cNvPr id="4" name="內容版面配置區 3" descr="1360944625_33878113.jpg"/>
          <p:cNvPicPr>
            <a:picLocks noGrp="1" noChangeAspect="1"/>
          </p:cNvPicPr>
          <p:nvPr>
            <p:ph idx="1"/>
          </p:nvPr>
        </p:nvPicPr>
        <p:blipFill>
          <a:blip r:embed="rId2"/>
          <a:stretch>
            <a:fillRect/>
          </a:stretch>
        </p:blipFill>
        <p:spPr>
          <a:xfrm>
            <a:off x="500034" y="785794"/>
            <a:ext cx="3429000" cy="3429000"/>
          </a:xfrm>
        </p:spPr>
      </p:pic>
      <p:sp>
        <p:nvSpPr>
          <p:cNvPr id="52225" name="Rectangle 1"/>
          <p:cNvSpPr>
            <a:spLocks noChangeArrowheads="1"/>
          </p:cNvSpPr>
          <p:nvPr/>
        </p:nvSpPr>
        <p:spPr bwMode="auto">
          <a:xfrm>
            <a:off x="4071934" y="2500306"/>
            <a:ext cx="4572000" cy="418576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sz="1400" b="1" i="0" u="sng" strike="noStrike" cap="none" normalizeH="0" baseline="0" dirty="0" smtClean="0">
                <a:ln>
                  <a:noFill/>
                </a:ln>
                <a:effectLst/>
                <a:latin typeface="Arial" pitchFamily="34" charset="0"/>
                <a:ea typeface="新細明體" pitchFamily="18" charset="-120"/>
                <a:cs typeface="Arial" pitchFamily="34" charset="0"/>
              </a:rPr>
              <a:t>應用</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撬：柴油噴射器，密封， 軸承，油盤，車軸，燃料噴射器</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拆除東西，應用在許多汽車修理廠</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破壞從發動機缸體和變速器鬆散的鐘形罩</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鈑金校正</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移除模壓</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400" b="1" i="0" u="sng" strike="noStrike" cap="none" normalizeH="0" baseline="0" dirty="0" smtClean="0">
                <a:ln>
                  <a:noFill/>
                </a:ln>
                <a:effectLst/>
                <a:latin typeface="Arial" pitchFamily="34" charset="0"/>
                <a:ea typeface="新細明體" pitchFamily="18" charset="-120"/>
                <a:cs typeface="Arial" pitchFamily="34" charset="0"/>
              </a:rPr>
              <a:t>產品特點</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可調式頭可讓您選擇</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8</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個不同的角度，以達成困難的空間區域</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自動轉發鎖定棘輪設計機制</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超過</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ANSI</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需求的強度證明</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高槓桿齒輪的設計，提供了最大的槓桿作用，同時抬起回拉</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Magnese</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產業中的磷酸鹽面漆幫助防腐蝕</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225</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毫米撬桿和纖細</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7</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毫米寬的尖端進入至狹窄的空間</a:t>
            </a:r>
            <a:endPar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300</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毫米撬槓頭</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11</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毫米和</a:t>
            </a:r>
            <a:r>
              <a:rPr kumimoji="1" lang="fr-FR" altLang="zh-TW" sz="1400" b="0" i="0" u="none" strike="noStrike" cap="none" normalizeH="0" baseline="0" dirty="0" smtClean="0">
                <a:ln>
                  <a:noFill/>
                </a:ln>
                <a:effectLst/>
                <a:latin typeface="Arial" pitchFamily="34" charset="0"/>
                <a:ea typeface="新細明體" pitchFamily="18" charset="-120"/>
                <a:cs typeface="Arial" pitchFamily="34" charset="0"/>
              </a:rPr>
              <a:t>V</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型槽，取出車用面板塑料夾</a:t>
            </a:r>
            <a:endParaRPr kumimoji="1" lang="zh-TW" altLang="fr-FR" sz="1400" b="0" i="0" u="none" strike="noStrike" cap="none" normalizeH="0" baseline="0" dirty="0" smtClean="0">
              <a:ln>
                <a:noFill/>
              </a:ln>
              <a:effectLst/>
              <a:latin typeface="Arial" pitchFamily="34" charset="0"/>
              <a:ea typeface="新細明體" pitchFamily="18"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sz="1400" b="0" i="0" u="none" strike="noStrike" cap="none" normalizeH="0" baseline="0" dirty="0" smtClean="0">
                <a:ln>
                  <a:noFill/>
                </a:ln>
                <a:effectLst/>
                <a:latin typeface="Arial" pitchFamily="34" charset="0"/>
                <a:ea typeface="新細明體" pitchFamily="18" charset="-120"/>
                <a:cs typeface="Times New Roman" pitchFamily="18" charset="0"/>
              </a:rPr>
              <a:t>380</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毫米撬槓頭</a:t>
            </a:r>
            <a:r>
              <a:rPr kumimoji="1" lang="fr-FR" altLang="zh-TW" sz="1400" b="0" i="0" u="none" strike="noStrike" cap="none" normalizeH="0" baseline="0" dirty="0" smtClean="0">
                <a:ln>
                  <a:noFill/>
                </a:ln>
                <a:effectLst/>
                <a:latin typeface="Arial" pitchFamily="34" charset="0"/>
                <a:ea typeface="新細明體" pitchFamily="18" charset="-120"/>
                <a:cs typeface="Times New Roman" pitchFamily="18" charset="0"/>
              </a:rPr>
              <a:t>15</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毫米，第二個索引接頭設計，鎖定多餘的</a:t>
            </a:r>
            <a:r>
              <a:rPr kumimoji="1" lang="fr-FR" altLang="zh-TW" sz="1400" b="0" i="0" u="none" strike="noStrike" cap="none" normalizeH="0" baseline="0" dirty="0" smtClean="0">
                <a:ln>
                  <a:noFill/>
                </a:ln>
                <a:effectLst/>
                <a:latin typeface="Arial" pitchFamily="34" charset="0"/>
                <a:ea typeface="新細明體" pitchFamily="18" charset="-120"/>
                <a:cs typeface="Times New Roman" pitchFamily="18" charset="0"/>
              </a:rPr>
              <a:t>10</a:t>
            </a:r>
            <a:r>
              <a:rPr kumimoji="1" lang="zh-TW" altLang="fr-FR" sz="1400" b="0" i="0" u="none" strike="noStrike" cap="none" normalizeH="0" baseline="0" dirty="0" smtClean="0">
                <a:ln>
                  <a:noFill/>
                </a:ln>
                <a:effectLst/>
                <a:latin typeface="Arial" pitchFamily="34" charset="0"/>
                <a:ea typeface="新細明體" pitchFamily="18" charset="-120"/>
                <a:cs typeface="Arial" pitchFamily="34" charset="0"/>
              </a:rPr>
              <a:t>個角度，以達成更困難的領域</a:t>
            </a:r>
            <a:r>
              <a:rPr kumimoji="1" lang="zh-TW" altLang="fr-FR" sz="1400" b="0" i="0" u="none" strike="noStrike" cap="none" normalizeH="0" baseline="0" dirty="0" smtClean="0">
                <a:ln>
                  <a:noFill/>
                </a:ln>
                <a:effectLst/>
                <a:latin typeface="Arial" pitchFamily="34" charset="0"/>
                <a:ea typeface="新細明體" pitchFamily="18" charset="-120"/>
                <a:cs typeface="新細明體" pitchFamily="18" charset="-120"/>
              </a:rPr>
              <a:t> </a:t>
            </a:r>
          </a:p>
        </p:txBody>
      </p:sp>
      <p:pic>
        <p:nvPicPr>
          <p:cNvPr id="3074" name="Picture 2" descr="D:\Desktop\工具照片\1291288_549478068432659_99541388_n.jpg"/>
          <p:cNvPicPr>
            <a:picLocks noChangeAspect="1" noChangeArrowheads="1"/>
          </p:cNvPicPr>
          <p:nvPr/>
        </p:nvPicPr>
        <p:blipFill>
          <a:blip r:embed="rId3"/>
          <a:srcRect/>
          <a:stretch>
            <a:fillRect/>
          </a:stretch>
        </p:blipFill>
        <p:spPr bwMode="auto">
          <a:xfrm>
            <a:off x="4071934" y="785794"/>
            <a:ext cx="4572032" cy="1785950"/>
          </a:xfrm>
          <a:prstGeom prst="rect">
            <a:avLst/>
          </a:prstGeom>
          <a:noFill/>
        </p:spPr>
      </p:pic>
    </p:spTree>
  </p:cSld>
  <p:clrMapOvr>
    <a:masterClrMapping/>
  </p:clrMapOvr>
  <p:transition>
    <p:wheel spokes="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normAutofit fontScale="90000"/>
          </a:bodyPr>
          <a:lstStyle/>
          <a:p>
            <a:r>
              <a:rPr lang="fr-FR" u="sng" dirty="0" smtClean="0"/>
              <a:t>多角度重力</a:t>
            </a:r>
            <a:r>
              <a:rPr lang="zh-TW" altLang="en-US" u="sng" dirty="0" smtClean="0"/>
              <a:t>棘齒輪桿</a:t>
            </a:r>
            <a:r>
              <a:rPr lang="fr-FR" u="sng" dirty="0" smtClean="0"/>
              <a:t>600</a:t>
            </a:r>
            <a:r>
              <a:rPr lang="zh-TW" altLang="en-US" u="sng" dirty="0" smtClean="0"/>
              <a:t>毫米</a:t>
            </a:r>
            <a:r>
              <a:rPr lang="zh-TW" altLang="en-US" dirty="0" smtClean="0"/>
              <a:t/>
            </a:r>
            <a:br>
              <a:rPr lang="zh-TW" altLang="en-US" dirty="0" smtClean="0"/>
            </a:br>
            <a:endParaRPr lang="zh-TW" altLang="en-US" dirty="0"/>
          </a:p>
        </p:txBody>
      </p:sp>
      <p:pic>
        <p:nvPicPr>
          <p:cNvPr id="4" name="內容版面配置區 3" descr="1360944405_78276648.jpg"/>
          <p:cNvPicPr>
            <a:picLocks noGrp="1" noChangeAspect="1"/>
          </p:cNvPicPr>
          <p:nvPr>
            <p:ph idx="1"/>
          </p:nvPr>
        </p:nvPicPr>
        <p:blipFill>
          <a:blip r:embed="rId2"/>
          <a:stretch>
            <a:fillRect/>
          </a:stretch>
        </p:blipFill>
        <p:spPr>
          <a:xfrm>
            <a:off x="500034" y="857232"/>
            <a:ext cx="3429000" cy="3429000"/>
          </a:xfrm>
        </p:spPr>
      </p:pic>
      <p:pic>
        <p:nvPicPr>
          <p:cNvPr id="5" name="圖片 4" descr="1360944625_14822929.gif"/>
          <p:cNvPicPr>
            <a:picLocks noChangeAspect="1"/>
          </p:cNvPicPr>
          <p:nvPr/>
        </p:nvPicPr>
        <p:blipFill>
          <a:blip r:embed="rId3"/>
          <a:stretch>
            <a:fillRect/>
          </a:stretch>
        </p:blipFill>
        <p:spPr>
          <a:xfrm>
            <a:off x="4071934" y="857232"/>
            <a:ext cx="1857388" cy="1643074"/>
          </a:xfrm>
          <a:prstGeom prst="rect">
            <a:avLst/>
          </a:prstGeom>
        </p:spPr>
      </p:pic>
      <p:pic>
        <p:nvPicPr>
          <p:cNvPr id="6" name="圖片 5" descr="1360944625_58240524.gif"/>
          <p:cNvPicPr>
            <a:picLocks noChangeAspect="1"/>
          </p:cNvPicPr>
          <p:nvPr/>
        </p:nvPicPr>
        <p:blipFill>
          <a:blip r:embed="rId4" cstate="print"/>
          <a:stretch>
            <a:fillRect/>
          </a:stretch>
        </p:blipFill>
        <p:spPr>
          <a:xfrm>
            <a:off x="6286512" y="857232"/>
            <a:ext cx="1738299" cy="1643074"/>
          </a:xfrm>
          <a:prstGeom prst="rect">
            <a:avLst/>
          </a:prstGeom>
        </p:spPr>
      </p:pic>
      <p:sp>
        <p:nvSpPr>
          <p:cNvPr id="53249" name="Rectangle 1"/>
          <p:cNvSpPr>
            <a:spLocks noChangeArrowheads="1"/>
          </p:cNvSpPr>
          <p:nvPr/>
        </p:nvSpPr>
        <p:spPr bwMode="auto">
          <a:xfrm>
            <a:off x="4000496" y="3714752"/>
            <a:ext cx="500066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撬：適用於卡車設備，重型設備，機械工業。</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拆除東西，應用在許多汽車修理廠</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鈑金校正</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 </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可調式頭可讓您選擇</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8</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個不同的角度，以  </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達成困難的空間區域</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p:txBody>
      </p:sp>
    </p:spTree>
  </p:cSld>
  <p:clrMapOvr>
    <a:masterClrMapping/>
  </p:clrMapOvr>
  <p:transition>
    <p:wheel spokes="2"/>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normAutofit fontScale="90000"/>
          </a:bodyPr>
          <a:lstStyle/>
          <a:p>
            <a:r>
              <a:rPr lang="fr-FR" u="sng" dirty="0" smtClean="0"/>
              <a:t>多角度重力伸縮式棘輪齒桿450毫米至750毫米</a:t>
            </a:r>
            <a:r>
              <a:rPr lang="zh-TW" altLang="en-US" dirty="0" smtClean="0"/>
              <a:t/>
            </a:r>
            <a:br>
              <a:rPr lang="zh-TW" altLang="en-US" dirty="0" smtClean="0"/>
            </a:br>
            <a:endParaRPr lang="zh-TW" altLang="en-US" dirty="0"/>
          </a:p>
        </p:txBody>
      </p:sp>
      <p:pic>
        <p:nvPicPr>
          <p:cNvPr id="4" name="內容版面配置區 3" descr="1360944488_57193583.jpg"/>
          <p:cNvPicPr>
            <a:picLocks noGrp="1" noChangeAspect="1"/>
          </p:cNvPicPr>
          <p:nvPr>
            <p:ph idx="1"/>
          </p:nvPr>
        </p:nvPicPr>
        <p:blipFill>
          <a:blip r:embed="rId2"/>
          <a:stretch>
            <a:fillRect/>
          </a:stretch>
        </p:blipFill>
        <p:spPr>
          <a:xfrm>
            <a:off x="642910" y="1214422"/>
            <a:ext cx="2571750" cy="2571750"/>
          </a:xfrm>
        </p:spPr>
      </p:pic>
      <p:pic>
        <p:nvPicPr>
          <p:cNvPr id="5" name="圖片 4" descr="1360944625_14822929.gif"/>
          <p:cNvPicPr>
            <a:picLocks noChangeAspect="1"/>
          </p:cNvPicPr>
          <p:nvPr/>
        </p:nvPicPr>
        <p:blipFill>
          <a:blip r:embed="rId3"/>
          <a:stretch>
            <a:fillRect/>
          </a:stretch>
        </p:blipFill>
        <p:spPr>
          <a:xfrm>
            <a:off x="7072330" y="1142984"/>
            <a:ext cx="1857388" cy="1643074"/>
          </a:xfrm>
          <a:prstGeom prst="rect">
            <a:avLst/>
          </a:prstGeom>
        </p:spPr>
      </p:pic>
      <p:sp>
        <p:nvSpPr>
          <p:cNvPr id="54273" name="Rectangle 1"/>
          <p:cNvSpPr>
            <a:spLocks noChangeArrowheads="1"/>
          </p:cNvSpPr>
          <p:nvPr/>
        </p:nvSpPr>
        <p:spPr bwMode="auto">
          <a:xfrm>
            <a:off x="4071934" y="3318570"/>
            <a:ext cx="4857784"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sz="1600" b="1" i="0" u="sng" strike="noStrike" cap="none" normalizeH="0" baseline="0" dirty="0" smtClean="0">
                <a:ln>
                  <a:noFill/>
                </a:ln>
                <a:effectLst/>
                <a:latin typeface="Arial" pitchFamily="34" charset="0"/>
                <a:ea typeface="新細明體" pitchFamily="18" charset="-120"/>
                <a:cs typeface="Arial" pitchFamily="34" charset="0"/>
              </a:rPr>
              <a:t>應用</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撬：適用於卡車設備，重型設備，機械工業。</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拆除東西，應用在許多汽車修理廠</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鈑金校正</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移除模壓</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600" b="1" i="0" u="sng" strike="noStrike" cap="none" normalizeH="0" baseline="0" dirty="0" smtClean="0">
                <a:ln>
                  <a:noFill/>
                </a:ln>
                <a:effectLst/>
                <a:latin typeface="Arial" pitchFamily="34" charset="0"/>
                <a:ea typeface="新細明體" pitchFamily="18" charset="-120"/>
                <a:cs typeface="Arial" pitchFamily="34" charset="0"/>
              </a:rPr>
              <a:t>產品特點</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可調式頭可讓您選擇</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8</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個不同的角度，以  </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 達成困難的空間區域</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自動轉發鎖定棘輪設計機制</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超過</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ANSI</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需求的強度證明</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高槓桿齒輪的設計，提供了最大的槓桿作用，同時抬起回拉</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Magnese</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產業中的磷酸鹽面漆幫助防腐蝕</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重型撬桿擴展功能延伸從</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450</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毫米至</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750</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毫米</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p:txBody>
      </p:sp>
      <p:pic>
        <p:nvPicPr>
          <p:cNvPr id="16387" name="Picture 3" descr="D:\Desktop\工具照片\1278242_549477128432753_1598867756_n.jpg"/>
          <p:cNvPicPr>
            <a:picLocks noChangeAspect="1" noChangeArrowheads="1"/>
          </p:cNvPicPr>
          <p:nvPr/>
        </p:nvPicPr>
        <p:blipFill>
          <a:blip r:embed="rId4"/>
          <a:srcRect/>
          <a:stretch>
            <a:fillRect/>
          </a:stretch>
        </p:blipFill>
        <p:spPr bwMode="auto">
          <a:xfrm>
            <a:off x="3500430" y="1142984"/>
            <a:ext cx="3378994" cy="2250282"/>
          </a:xfrm>
          <a:prstGeom prst="rect">
            <a:avLst/>
          </a:prstGeom>
          <a:noFill/>
        </p:spPr>
      </p:pic>
    </p:spTree>
  </p:cSld>
  <p:clrMapOvr>
    <a:masterClrMapping/>
  </p:clrMapOvr>
  <p:transition>
    <p:wheel spokes="3"/>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9286940" cy="914400"/>
          </a:xfrm>
        </p:spPr>
        <p:txBody>
          <a:bodyPr>
            <a:normAutofit/>
          </a:bodyPr>
          <a:lstStyle/>
          <a:p>
            <a:r>
              <a:rPr lang="fr-FR" dirty="0" smtClean="0"/>
              <a:t>1/2’’ </a:t>
            </a:r>
            <a:r>
              <a:rPr lang="zh-TW" altLang="en-US" dirty="0" smtClean="0"/>
              <a:t>驅動</a:t>
            </a:r>
            <a:r>
              <a:rPr lang="zh-TW" altLang="en-US" b="1" dirty="0" smtClean="0"/>
              <a:t>重力</a:t>
            </a:r>
            <a:r>
              <a:rPr lang="zh-TW" altLang="en-US" dirty="0" smtClean="0"/>
              <a:t>棘輪</a:t>
            </a:r>
            <a:r>
              <a:rPr lang="fr-FR" dirty="0" smtClean="0"/>
              <a:t>F</a:t>
            </a:r>
            <a:r>
              <a:rPr lang="zh-TW" altLang="en-US" dirty="0" smtClean="0"/>
              <a:t>桿</a:t>
            </a:r>
            <a:r>
              <a:rPr lang="fr-FR" dirty="0" smtClean="0"/>
              <a:t> (</a:t>
            </a:r>
            <a:r>
              <a:rPr lang="fr-FR" dirty="0" smtClean="0">
                <a:solidFill>
                  <a:srgbClr val="C00000"/>
                </a:solidFill>
              </a:rPr>
              <a:t>450</a:t>
            </a:r>
            <a:r>
              <a:rPr lang="zh-TW" altLang="en-US" dirty="0" smtClean="0"/>
              <a:t>毫米長</a:t>
            </a:r>
            <a:r>
              <a:rPr lang="en-US" altLang="zh-TW" dirty="0" smtClean="0"/>
              <a:t>)</a:t>
            </a:r>
            <a:endParaRPr lang="zh-TW" altLang="en-US" dirty="0"/>
          </a:p>
        </p:txBody>
      </p:sp>
      <p:sp>
        <p:nvSpPr>
          <p:cNvPr id="55297" name="Rectangle 1"/>
          <p:cNvSpPr>
            <a:spLocks noChangeArrowheads="1"/>
          </p:cNvSpPr>
          <p:nvPr/>
        </p:nvSpPr>
        <p:spPr bwMode="auto">
          <a:xfrm>
            <a:off x="4714876" y="4429132"/>
            <a:ext cx="571504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 1/2’’ </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棘輪頭迴轉</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180</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度</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長度：</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450</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毫米</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24</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齒</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Times New Roman" pitchFamily="18" charset="0"/>
                <a:ea typeface="新細明體" pitchFamily="18" charset="-120"/>
                <a:cs typeface="Times New Roman" pitchFamily="18" charset="0"/>
              </a:rPr>
              <a:t>產品特點</a:t>
            </a:r>
            <a:r>
              <a:rPr kumimoji="1" lang="fr-FR" altLang="zh-TW" b="0" i="0" u="none" strike="noStrike" cap="none" normalizeH="0" baseline="0" dirty="0" smtClean="0">
                <a:ln>
                  <a:noFill/>
                </a:ln>
                <a:effectLst/>
                <a:latin typeface="Times New Roman" pitchFamily="18" charset="0"/>
                <a:ea typeface="新細明體" pitchFamily="18" charset="-120"/>
                <a:cs typeface="Times New Roman" pitchFamily="18"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1" i="0" u="none" strike="noStrike" cap="none" normalizeH="0" baseline="0" dirty="0" smtClean="0">
                <a:ln>
                  <a:noFill/>
                </a:ln>
                <a:effectLst/>
                <a:latin typeface="Times New Roman" pitchFamily="18" charset="0"/>
                <a:ea typeface="新細明體" pitchFamily="18" charset="-120"/>
                <a:cs typeface="Times New Roman" pitchFamily="18" charset="0"/>
              </a:rPr>
              <a:t> </a:t>
            </a:r>
            <a:r>
              <a:rPr kumimoji="1" lang="zh-TW" altLang="fr-FR" b="0" i="0" u="none" strike="noStrike" cap="none" normalizeH="0" baseline="0" dirty="0" smtClean="0">
                <a:ln>
                  <a:noFill/>
                </a:ln>
                <a:effectLst/>
                <a:latin typeface="Times New Roman" pitchFamily="18" charset="0"/>
                <a:ea typeface="新細明體" pitchFamily="18" charset="-120"/>
                <a:cs typeface="Times New Roman" pitchFamily="18" charset="0"/>
              </a:rPr>
              <a:t>重載</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鉻釩鋼</a:t>
            </a:r>
            <a:r>
              <a:rPr kumimoji="1" lang="zh-TW" altLang="fr-FR" b="0" i="0" u="none" strike="noStrike" cap="none" normalizeH="0" baseline="0" dirty="0" smtClean="0">
                <a:ln>
                  <a:noFill/>
                </a:ln>
                <a:effectLst/>
                <a:latin typeface="Times New Roman" pitchFamily="18" charset="0"/>
                <a:ea typeface="新細明體" pitchFamily="18" charset="-120"/>
                <a:cs typeface="Times New Roman" pitchFamily="18" charset="0"/>
              </a:rPr>
              <a:t>把手製造與鉻鉬合金鋼齒輪頭</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3</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種棘輪動作：右螺紋，左螺紋或鎖定</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色丁啞面鍍鉻桿和頭完成最大的防腐蝕性</a:t>
            </a:r>
            <a:r>
              <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rPr>
              <a:t> </a:t>
            </a:r>
          </a:p>
        </p:txBody>
      </p:sp>
      <p:pic>
        <p:nvPicPr>
          <p:cNvPr id="10" name="圖片 9" descr="1362209300_99285669.jpg"/>
          <p:cNvPicPr>
            <a:picLocks noChangeAspect="1"/>
          </p:cNvPicPr>
          <p:nvPr/>
        </p:nvPicPr>
        <p:blipFill>
          <a:blip r:embed="rId2"/>
          <a:stretch>
            <a:fillRect/>
          </a:stretch>
        </p:blipFill>
        <p:spPr>
          <a:xfrm>
            <a:off x="5857884" y="1142984"/>
            <a:ext cx="1995490" cy="1628773"/>
          </a:xfrm>
          <a:prstGeom prst="rect">
            <a:avLst/>
          </a:prstGeom>
        </p:spPr>
      </p:pic>
      <p:pic>
        <p:nvPicPr>
          <p:cNvPr id="11" name="圖片 10" descr="1362209303_27782094.jpg"/>
          <p:cNvPicPr>
            <a:picLocks noChangeAspect="1"/>
          </p:cNvPicPr>
          <p:nvPr/>
        </p:nvPicPr>
        <p:blipFill>
          <a:blip r:embed="rId3" cstate="print"/>
          <a:stretch>
            <a:fillRect/>
          </a:stretch>
        </p:blipFill>
        <p:spPr>
          <a:xfrm>
            <a:off x="5857884" y="2786058"/>
            <a:ext cx="2000264" cy="1793679"/>
          </a:xfrm>
          <a:prstGeom prst="rect">
            <a:avLst/>
          </a:prstGeom>
        </p:spPr>
      </p:pic>
      <p:pic>
        <p:nvPicPr>
          <p:cNvPr id="1026" name="Picture 2" descr="D:\Desktop\工具照片\1290078_549478341765965_573755041_n.jpg"/>
          <p:cNvPicPr>
            <a:picLocks noChangeAspect="1" noChangeArrowheads="1"/>
          </p:cNvPicPr>
          <p:nvPr/>
        </p:nvPicPr>
        <p:blipFill>
          <a:blip r:embed="rId4"/>
          <a:srcRect/>
          <a:stretch>
            <a:fillRect/>
          </a:stretch>
        </p:blipFill>
        <p:spPr bwMode="auto">
          <a:xfrm>
            <a:off x="785786" y="1142984"/>
            <a:ext cx="4505325" cy="3000375"/>
          </a:xfrm>
          <a:prstGeom prst="rect">
            <a:avLst/>
          </a:prstGeom>
          <a:noFill/>
        </p:spPr>
      </p:pic>
    </p:spTree>
  </p:cSld>
  <p:clrMapOvr>
    <a:masterClrMapping/>
  </p:clrMapOvr>
  <p:transition>
    <p:dissolv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142852"/>
            <a:ext cx="8929750" cy="914400"/>
          </a:xfrm>
        </p:spPr>
        <p:txBody>
          <a:bodyPr>
            <a:normAutofit/>
          </a:bodyPr>
          <a:lstStyle/>
          <a:p>
            <a:r>
              <a:rPr lang="fr-FR" dirty="0" smtClean="0"/>
              <a:t>1/2’’ </a:t>
            </a:r>
            <a:r>
              <a:rPr lang="zh-TW" altLang="en-US" dirty="0" smtClean="0"/>
              <a:t>驅動</a:t>
            </a:r>
            <a:r>
              <a:rPr lang="zh-TW" altLang="en-US" b="1" dirty="0" smtClean="0"/>
              <a:t>重力</a:t>
            </a:r>
            <a:r>
              <a:rPr lang="zh-TW" altLang="en-US" dirty="0" smtClean="0"/>
              <a:t>棘輪</a:t>
            </a:r>
            <a:r>
              <a:rPr lang="fr-FR" dirty="0" smtClean="0"/>
              <a:t>F</a:t>
            </a:r>
            <a:r>
              <a:rPr lang="zh-TW" altLang="en-US" dirty="0" smtClean="0"/>
              <a:t>桿</a:t>
            </a:r>
            <a:r>
              <a:rPr lang="fr-FR" dirty="0" smtClean="0"/>
              <a:t> (</a:t>
            </a:r>
            <a:r>
              <a:rPr lang="fr-FR" dirty="0" smtClean="0">
                <a:solidFill>
                  <a:srgbClr val="C00000"/>
                </a:solidFill>
              </a:rPr>
              <a:t>600</a:t>
            </a:r>
            <a:r>
              <a:rPr lang="zh-TW" altLang="en-US" dirty="0" smtClean="0"/>
              <a:t>毫米長</a:t>
            </a:r>
            <a:r>
              <a:rPr lang="fr-FR" dirty="0" smtClean="0"/>
              <a:t>)</a:t>
            </a:r>
            <a:endParaRPr lang="zh-TW" altLang="en-US" dirty="0"/>
          </a:p>
        </p:txBody>
      </p:sp>
      <p:sp>
        <p:nvSpPr>
          <p:cNvPr id="56321" name="Rectangle 1"/>
          <p:cNvSpPr>
            <a:spLocks noChangeArrowheads="1"/>
          </p:cNvSpPr>
          <p:nvPr/>
        </p:nvSpPr>
        <p:spPr bwMode="auto">
          <a:xfrm>
            <a:off x="5500694" y="3718679"/>
            <a:ext cx="3643306"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lumMod val="95000"/>
                </a:schemeClr>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 1/2’’ </a:t>
            </a:r>
            <a:r>
              <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棘輪頭迴轉</a:t>
            </a:r>
            <a:r>
              <a:rPr kumimoji="1" lang="fr-FR" altLang="zh-TW"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180</a:t>
            </a:r>
            <a:r>
              <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度</a:t>
            </a:r>
            <a:endPar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長度：</a:t>
            </a:r>
            <a:r>
              <a:rPr kumimoji="1" lang="fr-FR" altLang="zh-TW"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600</a:t>
            </a:r>
            <a:r>
              <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毫米</a:t>
            </a:r>
            <a:endPar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24</a:t>
            </a:r>
            <a:r>
              <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齒</a:t>
            </a:r>
            <a:endPar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lumMod val="95000"/>
                  </a:schemeClr>
                </a:solidFill>
                <a:effectLst/>
                <a:latin typeface="Times New Roman" pitchFamily="18" charset="0"/>
                <a:ea typeface="新細明體" pitchFamily="18" charset="-120"/>
                <a:cs typeface="Times New Roman" pitchFamily="18" charset="0"/>
              </a:rPr>
              <a:t>產品特點</a:t>
            </a:r>
            <a:r>
              <a:rPr kumimoji="1" lang="fr-FR" altLang="zh-TW" b="0" i="0" u="none" strike="noStrike" cap="none" normalizeH="0" baseline="0" dirty="0" smtClean="0">
                <a:ln>
                  <a:noFill/>
                </a:ln>
                <a:solidFill>
                  <a:schemeClr val="tx1">
                    <a:lumMod val="95000"/>
                  </a:schemeClr>
                </a:solidFill>
                <a:effectLst/>
                <a:latin typeface="Times New Roman" pitchFamily="18" charset="0"/>
                <a:ea typeface="新細明體" pitchFamily="18" charset="-120"/>
                <a:cs typeface="Times New Roman" pitchFamily="18" charset="0"/>
              </a:rPr>
              <a:t>:</a:t>
            </a:r>
            <a:endParaRPr kumimoji="1" lang="fr-FR" altLang="zh-TW" b="0" i="0" u="none" strike="noStrike" cap="none" normalizeH="0" baseline="0" dirty="0" smtClean="0">
              <a:ln>
                <a:noFill/>
              </a:ln>
              <a:solidFill>
                <a:schemeClr val="tx1">
                  <a:lumMod val="95000"/>
                </a:schemeClr>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1" i="0" u="none" strike="noStrike" cap="none" normalizeH="0" baseline="0" dirty="0" smtClean="0">
                <a:ln>
                  <a:noFill/>
                </a:ln>
                <a:solidFill>
                  <a:schemeClr val="tx1">
                    <a:lumMod val="95000"/>
                  </a:schemeClr>
                </a:solidFill>
                <a:effectLst/>
                <a:latin typeface="Times New Roman" pitchFamily="18" charset="0"/>
                <a:ea typeface="新細明體" pitchFamily="18" charset="-120"/>
                <a:cs typeface="Times New Roman" pitchFamily="18" charset="0"/>
              </a:rPr>
              <a:t> </a:t>
            </a:r>
            <a:r>
              <a:rPr kumimoji="1" lang="zh-TW" altLang="fr-FR" b="0" i="0" u="none" strike="noStrike" cap="none" normalizeH="0" baseline="0" dirty="0" smtClean="0">
                <a:ln>
                  <a:noFill/>
                </a:ln>
                <a:solidFill>
                  <a:schemeClr val="tx1">
                    <a:lumMod val="95000"/>
                  </a:schemeClr>
                </a:solidFill>
                <a:effectLst/>
                <a:latin typeface="Times New Roman" pitchFamily="18" charset="0"/>
                <a:ea typeface="新細明體" pitchFamily="18" charset="-120"/>
                <a:cs typeface="Times New Roman" pitchFamily="18" charset="0"/>
              </a:rPr>
              <a:t>重載</a:t>
            </a:r>
            <a:r>
              <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鉻釩鋼</a:t>
            </a:r>
            <a:r>
              <a:rPr kumimoji="1" lang="zh-TW" altLang="fr-FR" b="0" i="0" u="none" strike="noStrike" cap="none" normalizeH="0" baseline="0" dirty="0" smtClean="0">
                <a:ln>
                  <a:noFill/>
                </a:ln>
                <a:solidFill>
                  <a:schemeClr val="tx1">
                    <a:lumMod val="95000"/>
                  </a:schemeClr>
                </a:solidFill>
                <a:effectLst/>
                <a:latin typeface="Times New Roman" pitchFamily="18" charset="0"/>
                <a:ea typeface="新細明體" pitchFamily="18" charset="-120"/>
                <a:cs typeface="Times New Roman" pitchFamily="18" charset="0"/>
              </a:rPr>
              <a:t>把手製造與鉻鉬合金鋼齒輪頭</a:t>
            </a:r>
            <a:endPar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3</a:t>
            </a:r>
            <a:r>
              <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種棘輪動作：右螺紋，左螺紋或鎖定</a:t>
            </a:r>
            <a:endPar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新細明體" pitchFamily="18" charset="-120"/>
              </a:rPr>
              <a:t> </a:t>
            </a:r>
            <a:r>
              <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Arial" pitchFamily="34" charset="0"/>
              </a:rPr>
              <a:t>色丁啞面鍍鉻桿和頭完成最大的防腐蝕性</a:t>
            </a:r>
            <a:r>
              <a:rPr kumimoji="1" lang="zh-TW" altLang="fr-FR" b="0" i="0" u="none" strike="noStrike" cap="none" normalizeH="0" baseline="0" dirty="0" smtClean="0">
                <a:ln>
                  <a:noFill/>
                </a:ln>
                <a:solidFill>
                  <a:schemeClr val="tx1">
                    <a:lumMod val="95000"/>
                  </a:schemeClr>
                </a:solidFill>
                <a:effectLst/>
                <a:latin typeface="Arial" pitchFamily="34" charset="0"/>
                <a:ea typeface="新細明體" pitchFamily="18" charset="-120"/>
                <a:cs typeface="新細明體" pitchFamily="18" charset="-120"/>
              </a:rPr>
              <a:t> </a:t>
            </a:r>
          </a:p>
        </p:txBody>
      </p:sp>
      <p:pic>
        <p:nvPicPr>
          <p:cNvPr id="8" name="圖片 7" descr="1362209300_99285669.jpg"/>
          <p:cNvPicPr>
            <a:picLocks noChangeAspect="1"/>
          </p:cNvPicPr>
          <p:nvPr/>
        </p:nvPicPr>
        <p:blipFill>
          <a:blip r:embed="rId2"/>
          <a:stretch>
            <a:fillRect/>
          </a:stretch>
        </p:blipFill>
        <p:spPr>
          <a:xfrm>
            <a:off x="5357818" y="1142984"/>
            <a:ext cx="1995490" cy="1628773"/>
          </a:xfrm>
          <a:prstGeom prst="rect">
            <a:avLst/>
          </a:prstGeom>
        </p:spPr>
      </p:pic>
      <p:pic>
        <p:nvPicPr>
          <p:cNvPr id="9" name="圖片 8" descr="1362209303_27782094.jpg"/>
          <p:cNvPicPr>
            <a:picLocks noChangeAspect="1"/>
          </p:cNvPicPr>
          <p:nvPr/>
        </p:nvPicPr>
        <p:blipFill>
          <a:blip r:embed="rId3" cstate="print"/>
          <a:stretch>
            <a:fillRect/>
          </a:stretch>
        </p:blipFill>
        <p:spPr>
          <a:xfrm>
            <a:off x="7358082" y="1142984"/>
            <a:ext cx="1643074" cy="1643075"/>
          </a:xfrm>
          <a:prstGeom prst="rect">
            <a:avLst/>
          </a:prstGeom>
        </p:spPr>
      </p:pic>
      <p:pic>
        <p:nvPicPr>
          <p:cNvPr id="2050" name="Picture 2" descr="D:\Desktop\工具照片\1290078_549478341765965_573755041_n.jpg"/>
          <p:cNvPicPr>
            <a:picLocks noChangeAspect="1" noChangeArrowheads="1"/>
          </p:cNvPicPr>
          <p:nvPr/>
        </p:nvPicPr>
        <p:blipFill>
          <a:blip r:embed="rId4"/>
          <a:srcRect/>
          <a:stretch>
            <a:fillRect/>
          </a:stretch>
        </p:blipFill>
        <p:spPr bwMode="auto">
          <a:xfrm>
            <a:off x="642910" y="1142984"/>
            <a:ext cx="4505325" cy="3000375"/>
          </a:xfrm>
          <a:prstGeom prst="rect">
            <a:avLst/>
          </a:prstGeom>
          <a:noFill/>
        </p:spPr>
      </p:pic>
    </p:spTree>
  </p:cSld>
  <p:clrMapOvr>
    <a:masterClrMapping/>
  </p:clrMapOvr>
  <p:transition>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normAutofit fontScale="90000"/>
          </a:bodyPr>
          <a:lstStyle/>
          <a:p>
            <a:r>
              <a:rPr lang="fr-FR" u="sng" dirty="0" smtClean="0"/>
              <a:t>1/4 </a:t>
            </a:r>
            <a:r>
              <a:rPr lang="zh-TW" altLang="en-US" u="sng" dirty="0" smtClean="0"/>
              <a:t>貫穿中孔棘輪</a:t>
            </a:r>
            <a:r>
              <a:rPr lang="fr-FR" u="sng" dirty="0" smtClean="0"/>
              <a:t>套筒扳手 </a:t>
            </a:r>
            <a:r>
              <a:rPr lang="fr-FR" u="sng" dirty="0" smtClean="0">
                <a:solidFill>
                  <a:srgbClr val="C00000"/>
                </a:solidFill>
              </a:rPr>
              <a:t>13</a:t>
            </a:r>
            <a:r>
              <a:rPr lang="fr-FR" u="sng" dirty="0" smtClean="0"/>
              <a:t>毫米, 15</a:t>
            </a:r>
            <a:r>
              <a:rPr lang="zh-TW" altLang="en-US" u="sng" dirty="0" smtClean="0"/>
              <a:t>件</a:t>
            </a:r>
            <a:endParaRPr lang="zh-TW" altLang="en-US" dirty="0"/>
          </a:p>
        </p:txBody>
      </p:sp>
      <p:pic>
        <p:nvPicPr>
          <p:cNvPr id="5" name="圖片 4" descr="IMG_3565.JPG"/>
          <p:cNvPicPr>
            <a:picLocks noChangeAspect="1"/>
          </p:cNvPicPr>
          <p:nvPr/>
        </p:nvPicPr>
        <p:blipFill>
          <a:blip r:embed="rId2"/>
          <a:stretch>
            <a:fillRect/>
          </a:stretch>
        </p:blipFill>
        <p:spPr>
          <a:xfrm rot="5400000">
            <a:off x="146024" y="1997060"/>
            <a:ext cx="3251200" cy="1828800"/>
          </a:xfrm>
          <a:prstGeom prst="rect">
            <a:avLst/>
          </a:prstGeom>
        </p:spPr>
      </p:pic>
      <p:pic>
        <p:nvPicPr>
          <p:cNvPr id="7" name="圖片 6" descr="IMG_3564.JPG"/>
          <p:cNvPicPr>
            <a:picLocks noChangeAspect="1"/>
          </p:cNvPicPr>
          <p:nvPr/>
        </p:nvPicPr>
        <p:blipFill>
          <a:blip r:embed="rId3"/>
          <a:stretch>
            <a:fillRect/>
          </a:stretch>
        </p:blipFill>
        <p:spPr>
          <a:xfrm>
            <a:off x="4286248" y="1357298"/>
            <a:ext cx="3251200" cy="1828800"/>
          </a:xfrm>
          <a:prstGeom prst="rect">
            <a:avLst/>
          </a:prstGeom>
        </p:spPr>
      </p:pic>
      <p:sp>
        <p:nvSpPr>
          <p:cNvPr id="57345" name="Rectangle 1"/>
          <p:cNvSpPr>
            <a:spLocks noChangeArrowheads="1"/>
          </p:cNvSpPr>
          <p:nvPr/>
        </p:nvSpPr>
        <p:spPr bwMode="auto">
          <a:xfrm>
            <a:off x="3357554" y="3500438"/>
            <a:ext cx="5929386"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Times New Roman" pitchFamily="18" charset="0"/>
                <a:ea typeface="新細明體" pitchFamily="18" charset="-120"/>
                <a:cs typeface="Arial" pitchFamily="34" charset="0"/>
              </a:rPr>
              <a:t>應用</a:t>
            </a:r>
            <a:r>
              <a:rPr kumimoji="1" lang="zh-TW" altLang="fr-FR" b="1" i="0" u="sng" strike="noStrike" cap="none" normalizeH="0" baseline="0" dirty="0" smtClean="0">
                <a:ln>
                  <a:noFill/>
                </a:ln>
                <a:effectLst/>
                <a:latin typeface="Arial"/>
                <a:ea typeface="新細明體" pitchFamily="18" charset="-120"/>
                <a:cs typeface="Arial" pitchFamily="34" charset="0"/>
              </a:rPr>
              <a:t> </a:t>
            </a:r>
            <a:r>
              <a:rPr kumimoji="1" lang="fr-FR" altLang="zh-TW" b="1" i="0" u="sng" strike="noStrike" cap="none" normalizeH="0" baseline="0" dirty="0" smtClean="0">
                <a:ln>
                  <a:noFill/>
                </a:ln>
                <a:effectLst/>
                <a:latin typeface="Times New Roman" pitchFamily="18"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貫穿</a:t>
            </a:r>
            <a:r>
              <a:rPr kumimoji="1" lang="zh-TW" altLang="fr-FR" b="0" i="0" u="sng" strike="noStrike" cap="none" normalizeH="0" baseline="0" dirty="0" smtClean="0">
                <a:ln>
                  <a:noFill/>
                </a:ln>
                <a:effectLst/>
                <a:latin typeface="Times New Roman" pitchFamily="18" charset="0"/>
                <a:ea typeface="新細明體" pitchFamily="18" charset="-120"/>
                <a:cs typeface="Arial" pitchFamily="34" charset="0"/>
              </a:rPr>
              <a:t>中孔棘輪</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套筒扳手是非常特別的設計 ，在標準插槽下不會達到或是嫌隙過小的深插槽讓使用者用長螺栓上並擰緊螺母， 貫穿套筒扳手是非常的適用於</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 </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汽車修物和小型居家維修。該組還配備了轉接器，它可以轉換正規的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1/4'' </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驅動或是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1/4'' </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角座。</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effectLst/>
                <a:latin typeface="Arial" pitchFamily="34" charset="0"/>
                <a:ea typeface="新細明體" pitchFamily="18" charset="-120"/>
                <a:cs typeface="Arial" pitchFamily="34" charset="0"/>
              </a:rPr>
              <a:t>產品特點</a:t>
            </a:r>
            <a:r>
              <a:rPr kumimoji="1" lang="zh-TW" altLang="fr-FR" b="1"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b="1"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  13</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毫米 逆轉棘輪扳手，牢固地握把在外</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側的插槽。</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內容包含如下：</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1</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13</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毫米棘輪扳手</a:t>
            </a:r>
            <a:r>
              <a:rPr kumimoji="1" lang="fr-FR" altLang="zh-TW" b="0" i="0" u="none" strike="noStrike" cap="none" normalizeH="0" baseline="0" dirty="0" smtClean="0">
                <a:ln>
                  <a:noFill/>
                </a:ln>
                <a:effectLst/>
                <a:latin typeface="Arial" pitchFamily="34" charset="0"/>
                <a:ea typeface="新細明體" pitchFamily="18" charset="-120"/>
                <a:cs typeface="Arial" pitchFamily="34" charset="0"/>
              </a:rPr>
              <a:t>x 1</a:t>
            </a:r>
            <a:r>
              <a:rPr kumimoji="1" lang="zh-TW" altLang="fr-FR" b="0" i="0" u="none" strike="noStrike" cap="none" normalizeH="0" baseline="0" dirty="0" smtClean="0">
                <a:ln>
                  <a:noFill/>
                </a:ln>
                <a:effectLst/>
                <a:latin typeface="Arial" pitchFamily="34" charset="0"/>
                <a:ea typeface="新細明體" pitchFamily="18" charset="-120"/>
                <a:cs typeface="Arial" pitchFamily="34" charset="0"/>
              </a:rPr>
              <a:t>件</a:t>
            </a:r>
            <a:endParaRPr kumimoji="1" lang="zh-TW" altLang="fr-FR" b="0" i="0" u="none" strike="noStrike" cap="none" normalizeH="0" baseline="0" dirty="0" smtClean="0">
              <a:ln>
                <a:noFill/>
              </a:ln>
              <a:effectLst/>
              <a:latin typeface="Arial" pitchFamily="34" charset="0"/>
              <a:ea typeface="新細明體" pitchFamily="18" charset="-120"/>
              <a:cs typeface="新細明體" pitchFamily="18" charset="-120"/>
            </a:endParaRPr>
          </a:p>
        </p:txBody>
      </p:sp>
    </p:spTree>
  </p:cSld>
  <p:clrMapOvr>
    <a:masterClrMapping/>
  </p:clrMapOvr>
  <p:transition>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7158" y="0"/>
            <a:ext cx="7772400" cy="914400"/>
          </a:xfrm>
        </p:spPr>
        <p:txBody>
          <a:bodyPr>
            <a:normAutofit fontScale="90000"/>
          </a:bodyPr>
          <a:lstStyle/>
          <a:p>
            <a:r>
              <a:rPr lang="en-GB" u="sng" dirty="0" smtClean="0"/>
              <a:t>3/8’’ &amp; 1/2'’ </a:t>
            </a:r>
            <a:r>
              <a:rPr lang="zh-TW" altLang="en-US" u="sng" dirty="0" smtClean="0"/>
              <a:t>貫穿中孔棘輪</a:t>
            </a:r>
            <a:r>
              <a:rPr lang="fr-FR" u="sng" dirty="0" smtClean="0"/>
              <a:t>套筒扳手 </a:t>
            </a:r>
            <a:r>
              <a:rPr lang="fr-FR" u="sng" dirty="0" smtClean="0">
                <a:solidFill>
                  <a:srgbClr val="C00000"/>
                </a:solidFill>
              </a:rPr>
              <a:t>19</a:t>
            </a:r>
            <a:r>
              <a:rPr lang="fr-FR" u="sng" dirty="0" smtClean="0"/>
              <a:t>毫米, 15</a:t>
            </a:r>
            <a:r>
              <a:rPr lang="zh-TW" altLang="en-US" u="sng" dirty="0" smtClean="0"/>
              <a:t>件</a:t>
            </a:r>
            <a:r>
              <a:rPr lang="zh-TW" altLang="en-US" dirty="0" smtClean="0"/>
              <a:t/>
            </a:r>
            <a:br>
              <a:rPr lang="zh-TW" altLang="en-US" dirty="0" smtClean="0"/>
            </a:br>
            <a:endParaRPr lang="zh-TW" altLang="en-US" dirty="0"/>
          </a:p>
        </p:txBody>
      </p:sp>
      <p:pic>
        <p:nvPicPr>
          <p:cNvPr id="4" name="圖片 3" descr="IMG_3565.JPG"/>
          <p:cNvPicPr>
            <a:picLocks noChangeAspect="1"/>
          </p:cNvPicPr>
          <p:nvPr/>
        </p:nvPicPr>
        <p:blipFill>
          <a:blip r:embed="rId2"/>
          <a:stretch>
            <a:fillRect/>
          </a:stretch>
        </p:blipFill>
        <p:spPr>
          <a:xfrm rot="5400000">
            <a:off x="-68290" y="1997060"/>
            <a:ext cx="3251200" cy="1828800"/>
          </a:xfrm>
          <a:prstGeom prst="rect">
            <a:avLst/>
          </a:prstGeom>
        </p:spPr>
      </p:pic>
      <p:pic>
        <p:nvPicPr>
          <p:cNvPr id="5" name="圖片 4" descr="IMG_3564.JPG"/>
          <p:cNvPicPr>
            <a:picLocks noChangeAspect="1"/>
          </p:cNvPicPr>
          <p:nvPr/>
        </p:nvPicPr>
        <p:blipFill>
          <a:blip r:embed="rId3"/>
          <a:stretch>
            <a:fillRect/>
          </a:stretch>
        </p:blipFill>
        <p:spPr>
          <a:xfrm>
            <a:off x="5572132" y="928670"/>
            <a:ext cx="3251200" cy="1828800"/>
          </a:xfrm>
          <a:prstGeom prst="rect">
            <a:avLst/>
          </a:prstGeom>
        </p:spPr>
      </p:pic>
      <p:sp>
        <p:nvSpPr>
          <p:cNvPr id="58369" name="Rectangle 1"/>
          <p:cNvSpPr>
            <a:spLocks noChangeArrowheads="1"/>
          </p:cNvSpPr>
          <p:nvPr/>
        </p:nvSpPr>
        <p:spPr bwMode="auto">
          <a:xfrm>
            <a:off x="3000332" y="2714620"/>
            <a:ext cx="6143668"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sz="1600" b="1" i="0" u="sng" strike="noStrike" cap="none" normalizeH="0" baseline="0" dirty="0" smtClean="0">
                <a:ln>
                  <a:noFill/>
                </a:ln>
                <a:effectLst/>
                <a:latin typeface="Times New Roman" pitchFamily="18" charset="0"/>
                <a:ea typeface="新細明體" pitchFamily="18" charset="-120"/>
                <a:cs typeface="Arial" pitchFamily="34" charset="0"/>
              </a:rPr>
              <a:t>應用</a:t>
            </a:r>
            <a:r>
              <a:rPr kumimoji="1" lang="zh-TW" altLang="fr-FR" sz="1600" b="0" i="0" u="none" strike="noStrike" cap="none" normalizeH="0" baseline="0" dirty="0" smtClean="0">
                <a:ln>
                  <a:noFill/>
                </a:ln>
                <a:effectLst/>
                <a:latin typeface="Arial"/>
                <a:ea typeface="新細明體" pitchFamily="18" charset="-120"/>
                <a:cs typeface="Arial" pitchFamily="34" charset="0"/>
              </a:rPr>
              <a:t> </a:t>
            </a:r>
            <a:r>
              <a:rPr kumimoji="1" lang="fr-FR" altLang="zh-TW" sz="1600" b="0" i="0" u="none" strike="noStrike" cap="none" normalizeH="0" baseline="0" dirty="0" smtClean="0">
                <a:ln>
                  <a:noFill/>
                </a:ln>
                <a:effectLst/>
                <a:latin typeface="Times New Roman" pitchFamily="18" charset="0"/>
                <a:ea typeface="新細明體" pitchFamily="18" charset="-120"/>
                <a:cs typeface="Arial" pitchFamily="34" charset="0"/>
              </a:rPr>
              <a:t>:</a:t>
            </a:r>
            <a:endParaRPr kumimoji="1" lang="fr-FR" altLang="zh-TW"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貫穿</a:t>
            </a:r>
            <a:r>
              <a:rPr kumimoji="1" lang="zh-TW" altLang="fr-FR" sz="1600" b="0" i="0" u="sng" strike="noStrike" cap="none" normalizeH="0" baseline="0" dirty="0" smtClean="0">
                <a:ln>
                  <a:noFill/>
                </a:ln>
                <a:effectLst/>
                <a:latin typeface="Times New Roman" pitchFamily="18" charset="0"/>
                <a:ea typeface="新細明體" pitchFamily="18" charset="-120"/>
                <a:cs typeface="Arial" pitchFamily="34" charset="0"/>
              </a:rPr>
              <a:t>中孔棘輪</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套筒扳手是非常特別的設計 ，在標準插槽下不會達到或是嫌隙過小的深插槽讓使用者用長螺栓上並擰緊螺母， 貫穿套筒扳手是非常的適用於</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 </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汽車修物和小型居家維修。該組還配備了轉接器，它可以轉換正規的 </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1/4'' </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驅動或是 </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1/4'' </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角座。</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600" b="1" i="0" u="sng" strike="noStrike" cap="none" normalizeH="0" baseline="0" dirty="0" smtClean="0">
                <a:ln>
                  <a:noFill/>
                </a:ln>
                <a:effectLst/>
                <a:latin typeface="Arial" pitchFamily="34" charset="0"/>
                <a:ea typeface="新細明體" pitchFamily="18" charset="-120"/>
                <a:cs typeface="Arial" pitchFamily="34" charset="0"/>
              </a:rPr>
              <a:t>產品特點</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a:t>
            </a:r>
            <a:endParaRPr kumimoji="1" lang="fr-FR" altLang="zh-TW"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  19</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毫米 逆轉棘輪扳手，牢固地握把在外</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   側的插槽。</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   內容包含如下：</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1</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19</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毫米棘輪扳手</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1</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件</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          </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2</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19</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毫米，貫穿桿 </a:t>
            </a:r>
            <a:r>
              <a:rPr kumimoji="1" lang="fr-FR" altLang="zh-TW" sz="1600" b="0" i="0" u="none" strike="noStrike" cap="none" normalizeH="0" baseline="0" dirty="0" smtClean="0">
                <a:ln>
                  <a:noFill/>
                </a:ln>
                <a:effectLst/>
                <a:latin typeface="Arial" pitchFamily="34" charset="0"/>
                <a:ea typeface="新細明體" pitchFamily="18" charset="-120"/>
                <a:cs typeface="Arial" pitchFamily="34" charset="0"/>
              </a:rPr>
              <a:t>×1 </a:t>
            </a:r>
            <a:r>
              <a:rPr kumimoji="1" lang="zh-TW" altLang="fr-FR" sz="1600" b="0" i="0" u="none" strike="noStrike" cap="none" normalizeH="0" baseline="0" dirty="0" smtClean="0">
                <a:ln>
                  <a:noFill/>
                </a:ln>
                <a:effectLst/>
                <a:latin typeface="Arial" pitchFamily="34" charset="0"/>
                <a:ea typeface="新細明體" pitchFamily="18" charset="-120"/>
                <a:cs typeface="Arial" pitchFamily="34" charset="0"/>
              </a:rPr>
              <a:t>件</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600" b="0" i="0" u="none" strike="noStrike" cap="none" normalizeH="0" baseline="0" dirty="0" smtClean="0">
                <a:ln>
                  <a:noFill/>
                </a:ln>
                <a:effectLst/>
                <a:latin typeface="Times New Roman" pitchFamily="18" charset="0"/>
                <a:ea typeface="新細明體" pitchFamily="18" charset="-120"/>
                <a:cs typeface="Arial" pitchFamily="34" charset="0"/>
              </a:rPr>
              <a:t>           </a:t>
            </a:r>
            <a:r>
              <a:rPr kumimoji="1" lang="fr-FR" altLang="zh-TW" sz="1600" b="0" i="0" u="none" strike="noStrike" cap="none" normalizeH="0" baseline="0" dirty="0" smtClean="0">
                <a:ln>
                  <a:noFill/>
                </a:ln>
                <a:effectLst/>
                <a:latin typeface="Times New Roman" pitchFamily="18" charset="0"/>
                <a:ea typeface="新細明體" pitchFamily="18" charset="-120"/>
                <a:cs typeface="Arial" pitchFamily="34" charset="0"/>
              </a:rPr>
              <a:t>3</a:t>
            </a:r>
            <a:r>
              <a:rPr kumimoji="1" lang="zh-TW" altLang="fr-FR" sz="1600" b="0" i="0" u="none" strike="noStrike" cap="none" normalizeH="0" baseline="0" dirty="0" smtClean="0">
                <a:ln>
                  <a:noFill/>
                </a:ln>
                <a:effectLst/>
                <a:latin typeface="Times New Roman" pitchFamily="18" charset="0"/>
                <a:ea typeface="新細明體" pitchFamily="18" charset="-120"/>
                <a:cs typeface="Arial" pitchFamily="34" charset="0"/>
              </a:rPr>
              <a:t>）</a:t>
            </a:r>
            <a:r>
              <a:rPr kumimoji="1" lang="fr-FR" altLang="zh-TW" sz="1600" b="0" i="0" u="none" strike="noStrike" cap="none" normalizeH="0" baseline="0" dirty="0" smtClean="0">
                <a:ln>
                  <a:noFill/>
                </a:ln>
                <a:effectLst/>
                <a:latin typeface="Times New Roman" pitchFamily="18" charset="0"/>
                <a:ea typeface="新細明體" pitchFamily="18" charset="-120"/>
                <a:cs typeface="Arial" pitchFamily="34" charset="0"/>
              </a:rPr>
              <a:t>19</a:t>
            </a:r>
            <a:r>
              <a:rPr kumimoji="1" lang="zh-TW" altLang="fr-FR" sz="1600" b="0" i="0" u="none" strike="noStrike" cap="none" normalizeH="0" baseline="0" dirty="0" smtClean="0">
                <a:ln>
                  <a:noFill/>
                </a:ln>
                <a:effectLst/>
                <a:latin typeface="Times New Roman" pitchFamily="18" charset="0"/>
                <a:ea typeface="新細明體" pitchFamily="18" charset="-120"/>
                <a:cs typeface="Arial" pitchFamily="34" charset="0"/>
              </a:rPr>
              <a:t>毫米</a:t>
            </a:r>
            <a:r>
              <a:rPr kumimoji="1" lang="fr-FR" altLang="zh-TW" sz="1600" b="0" i="0" u="none" strike="noStrike" cap="none" normalizeH="0" baseline="0" dirty="0" smtClean="0">
                <a:ln>
                  <a:noFill/>
                </a:ln>
                <a:effectLst/>
                <a:latin typeface="Times New Roman" pitchFamily="18" charset="0"/>
                <a:ea typeface="新細明體" pitchFamily="18" charset="-120"/>
                <a:cs typeface="Arial" pitchFamily="34" charset="0"/>
              </a:rPr>
              <a:t>x3/8</a:t>
            </a:r>
            <a:r>
              <a:rPr kumimoji="1" lang="fr-FR" altLang="zh-TW" sz="1600" b="0" i="0" u="none" strike="noStrike" cap="none" normalizeH="0" baseline="0" dirty="0" smtClean="0">
                <a:ln>
                  <a:noFill/>
                </a:ln>
                <a:effectLst/>
                <a:latin typeface="Arial"/>
                <a:ea typeface="新細明體" pitchFamily="18" charset="-120"/>
                <a:cs typeface="Arial" pitchFamily="34" charset="0"/>
              </a:rPr>
              <a:t>“</a:t>
            </a:r>
            <a:r>
              <a:rPr kumimoji="1" lang="zh-TW" altLang="fr-FR" sz="1600" b="0" i="0" u="none" strike="noStrike" cap="none" normalizeH="0" baseline="0" dirty="0" smtClean="0">
                <a:ln>
                  <a:noFill/>
                </a:ln>
                <a:effectLst/>
                <a:latin typeface="Times New Roman" pitchFamily="18" charset="0"/>
                <a:ea typeface="新細明體" pitchFamily="18" charset="-120"/>
                <a:cs typeface="Arial" pitchFamily="34" charset="0"/>
              </a:rPr>
              <a:t>快速水滴貫穿轉換器</a:t>
            </a:r>
            <a:r>
              <a:rPr kumimoji="1" lang="fr-FR" altLang="zh-TW" sz="1600" b="0" i="0" u="none" strike="noStrike" cap="none" normalizeH="0" baseline="0" dirty="0" smtClean="0">
                <a:ln>
                  <a:noFill/>
                </a:ln>
                <a:effectLst/>
                <a:latin typeface="Times New Roman" pitchFamily="18" charset="0"/>
                <a:ea typeface="新細明體" pitchFamily="18" charset="-120"/>
                <a:cs typeface="Arial" pitchFamily="34" charset="0"/>
              </a:rPr>
              <a:t>x1  </a:t>
            </a:r>
            <a:endParaRPr kumimoji="1" lang="fr-FR" altLang="zh-TW"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sz="1600" b="0" i="0" u="none" strike="noStrike" cap="none" normalizeH="0" baseline="0" dirty="0" smtClean="0">
                <a:ln>
                  <a:noFill/>
                </a:ln>
                <a:effectLst/>
                <a:latin typeface="Times New Roman" pitchFamily="18" charset="0"/>
                <a:ea typeface="新細明體" pitchFamily="18" charset="-120"/>
                <a:cs typeface="Arial" pitchFamily="34" charset="0"/>
              </a:rPr>
              <a:t>           4 )  19</a:t>
            </a:r>
            <a:r>
              <a:rPr kumimoji="1" lang="zh-TW" altLang="fr-FR" sz="1600" b="0" i="0" u="none" strike="noStrike" cap="none" normalizeH="0" baseline="0" dirty="0" smtClean="0">
                <a:ln>
                  <a:noFill/>
                </a:ln>
                <a:effectLst/>
                <a:latin typeface="Times New Roman" pitchFamily="18" charset="0"/>
                <a:ea typeface="新細明體" pitchFamily="18" charset="-120"/>
                <a:cs typeface="Arial" pitchFamily="34" charset="0"/>
              </a:rPr>
              <a:t>毫米</a:t>
            </a:r>
            <a:r>
              <a:rPr kumimoji="1" lang="fr-FR" altLang="zh-TW" sz="1600" b="0" i="0" u="none" strike="noStrike" cap="none" normalizeH="0" baseline="0" dirty="0" smtClean="0">
                <a:ln>
                  <a:noFill/>
                </a:ln>
                <a:effectLst/>
                <a:latin typeface="Times New Roman" pitchFamily="18" charset="0"/>
                <a:ea typeface="新細明體" pitchFamily="18" charset="-120"/>
                <a:cs typeface="Arial" pitchFamily="34" charset="0"/>
              </a:rPr>
              <a:t>x1/2</a:t>
            </a:r>
            <a:r>
              <a:rPr kumimoji="1" lang="fr-FR" altLang="zh-TW" sz="1600" b="0" i="0" u="none" strike="noStrike" cap="none" normalizeH="0" baseline="0" dirty="0" smtClean="0">
                <a:ln>
                  <a:noFill/>
                </a:ln>
                <a:effectLst/>
                <a:latin typeface="Arial"/>
                <a:ea typeface="新細明體" pitchFamily="18" charset="-120"/>
                <a:cs typeface="Arial" pitchFamily="34" charset="0"/>
              </a:rPr>
              <a:t>“</a:t>
            </a:r>
            <a:r>
              <a:rPr kumimoji="1" lang="zh-TW" altLang="fr-FR" sz="1600" b="0" i="0" u="none" strike="noStrike" cap="none" normalizeH="0" baseline="0" dirty="0" smtClean="0">
                <a:ln>
                  <a:noFill/>
                </a:ln>
                <a:effectLst/>
                <a:latin typeface="Times New Roman" pitchFamily="18" charset="0"/>
                <a:ea typeface="新細明體" pitchFamily="18" charset="-120"/>
                <a:cs typeface="Arial" pitchFamily="34" charset="0"/>
              </a:rPr>
              <a:t>快速水滴貫穿轉換器</a:t>
            </a:r>
            <a:r>
              <a:rPr kumimoji="1" lang="fr-FR" altLang="zh-TW" sz="1600" b="0" i="0" u="none" strike="noStrike" cap="none" normalizeH="0" baseline="0" dirty="0" smtClean="0">
                <a:ln>
                  <a:noFill/>
                </a:ln>
                <a:effectLst/>
                <a:latin typeface="Times New Roman" pitchFamily="18" charset="0"/>
                <a:ea typeface="新細明體" pitchFamily="18" charset="-120"/>
                <a:cs typeface="Arial" pitchFamily="34" charset="0"/>
              </a:rPr>
              <a:t>x1</a:t>
            </a:r>
            <a:endParaRPr kumimoji="1" lang="fr-FR" altLang="zh-TW"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sz="1600" b="0" i="0" u="none" strike="noStrike" cap="none" normalizeH="0" baseline="0" dirty="0" smtClean="0">
                <a:ln>
                  <a:noFill/>
                </a:ln>
                <a:effectLst/>
                <a:latin typeface="Times New Roman" pitchFamily="18" charset="0"/>
                <a:ea typeface="新細明體" pitchFamily="18" charset="-120"/>
                <a:cs typeface="Arial" pitchFamily="34" charset="0"/>
              </a:rPr>
              <a:t>           4</a:t>
            </a:r>
            <a:r>
              <a:rPr kumimoji="1" lang="zh-TW" altLang="fr-FR" sz="1600" b="0" i="0" u="none" strike="noStrike" cap="none" normalizeH="0" baseline="0" dirty="0" smtClean="0">
                <a:ln>
                  <a:noFill/>
                </a:ln>
                <a:effectLst/>
                <a:latin typeface="Times New Roman" pitchFamily="18" charset="0"/>
                <a:ea typeface="新細明體" pitchFamily="18" charset="-120"/>
                <a:cs typeface="Arial" pitchFamily="34" charset="0"/>
              </a:rPr>
              <a:t>）</a:t>
            </a:r>
            <a:r>
              <a:rPr kumimoji="1" lang="fr-FR" altLang="zh-TW" sz="1600" b="0" i="0" u="none" strike="noStrike" cap="none" normalizeH="0" baseline="0" dirty="0" smtClean="0">
                <a:ln>
                  <a:noFill/>
                </a:ln>
                <a:effectLst/>
                <a:latin typeface="Times New Roman" pitchFamily="18" charset="0"/>
                <a:ea typeface="新細明體" pitchFamily="18" charset="-120"/>
                <a:cs typeface="Arial" pitchFamily="34" charset="0"/>
              </a:rPr>
              <a:t>19</a:t>
            </a:r>
            <a:r>
              <a:rPr kumimoji="1" lang="zh-TW" altLang="fr-FR" sz="1600" b="0" i="0" u="none" strike="noStrike" cap="none" normalizeH="0" baseline="0" dirty="0" smtClean="0">
                <a:ln>
                  <a:noFill/>
                </a:ln>
                <a:effectLst/>
                <a:latin typeface="Times New Roman" pitchFamily="18" charset="0"/>
                <a:ea typeface="新細明體" pitchFamily="18" charset="-120"/>
                <a:cs typeface="Arial" pitchFamily="34" charset="0"/>
              </a:rPr>
              <a:t>毫米</a:t>
            </a:r>
            <a:r>
              <a:rPr kumimoji="1" lang="fr-FR" altLang="zh-TW" sz="1600" b="0" i="0" u="none" strike="noStrike" cap="none" normalizeH="0" baseline="0" dirty="0" smtClean="0">
                <a:ln>
                  <a:noFill/>
                </a:ln>
                <a:effectLst/>
                <a:latin typeface="Times New Roman" pitchFamily="18" charset="0"/>
                <a:ea typeface="新細明體" pitchFamily="18" charset="-120"/>
                <a:cs typeface="Arial" pitchFamily="34" charset="0"/>
              </a:rPr>
              <a:t>×1/4</a:t>
            </a:r>
            <a:r>
              <a:rPr kumimoji="1" lang="fr-FR" altLang="zh-TW" sz="1600" b="0" i="0" u="none" strike="noStrike" cap="none" normalizeH="0" baseline="0" dirty="0" smtClean="0">
                <a:ln>
                  <a:noFill/>
                </a:ln>
                <a:effectLst/>
                <a:latin typeface="Arial"/>
                <a:ea typeface="新細明體" pitchFamily="18" charset="-120"/>
                <a:cs typeface="Arial" pitchFamily="34" charset="0"/>
              </a:rPr>
              <a:t>“</a:t>
            </a:r>
            <a:r>
              <a:rPr kumimoji="1" lang="zh-TW" altLang="fr-FR" sz="1600" b="0" i="0" u="none" strike="noStrike" cap="none" normalizeH="0" baseline="0" dirty="0" smtClean="0">
                <a:ln>
                  <a:noFill/>
                </a:ln>
                <a:effectLst/>
                <a:latin typeface="Times New Roman" pitchFamily="18" charset="0"/>
                <a:ea typeface="新細明體" pitchFamily="18" charset="-120"/>
                <a:cs typeface="Arial" pitchFamily="34" charset="0"/>
              </a:rPr>
              <a:t>貫穿角座</a:t>
            </a:r>
            <a:r>
              <a:rPr kumimoji="1" lang="fr-FR" altLang="zh-TW" sz="1600" b="0" i="0" u="none" strike="noStrike" cap="none" normalizeH="0" baseline="0" dirty="0" smtClean="0">
                <a:ln>
                  <a:noFill/>
                </a:ln>
                <a:effectLst/>
                <a:latin typeface="Times New Roman" pitchFamily="18" charset="0"/>
                <a:ea typeface="新細明體" pitchFamily="18" charset="-120"/>
                <a:cs typeface="Arial" pitchFamily="34" charset="0"/>
              </a:rPr>
              <a:t>1</a:t>
            </a:r>
            <a:r>
              <a:rPr kumimoji="1" lang="zh-TW" altLang="fr-FR" sz="1600" b="0" i="0" u="none" strike="noStrike" cap="none" normalizeH="0" baseline="0" dirty="0" smtClean="0">
                <a:ln>
                  <a:noFill/>
                </a:ln>
                <a:effectLst/>
                <a:latin typeface="Times New Roman" pitchFamily="18" charset="0"/>
                <a:ea typeface="新細明體" pitchFamily="18" charset="-120"/>
                <a:cs typeface="Arial" pitchFamily="34" charset="0"/>
              </a:rPr>
              <a:t>件</a:t>
            </a:r>
            <a:endParaRPr kumimoji="1" lang="zh-TW" altLang="fr-FR"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sz="1600" b="0" i="0" u="none" strike="noStrike" cap="none" normalizeH="0" baseline="0" dirty="0" smtClean="0">
                <a:ln>
                  <a:noFill/>
                </a:ln>
                <a:effectLst/>
                <a:latin typeface="Times New Roman" pitchFamily="18" charset="0"/>
                <a:ea typeface="新細明體" pitchFamily="18" charset="-120"/>
                <a:cs typeface="Arial" pitchFamily="34" charset="0"/>
              </a:rPr>
              <a:t>   </a:t>
            </a:r>
            <a:r>
              <a:rPr kumimoji="1" lang="fr-FR" altLang="zh-TW" sz="1600" b="0" i="0" u="none" strike="noStrike" cap="none" normalizeH="0" baseline="0" dirty="0" smtClean="0">
                <a:ln>
                  <a:noFill/>
                </a:ln>
                <a:effectLst/>
                <a:latin typeface="Times New Roman" pitchFamily="18" charset="0"/>
                <a:ea typeface="新細明體" pitchFamily="18" charset="-120"/>
                <a:cs typeface="Arial" pitchFamily="34" charset="0"/>
              </a:rPr>
              <a:t>5</a:t>
            </a:r>
            <a:r>
              <a:rPr kumimoji="1" lang="zh-TW" altLang="fr-FR" sz="1600" b="0" i="0" u="none" strike="noStrike" cap="none" normalizeH="0" baseline="0" dirty="0" smtClean="0">
                <a:ln>
                  <a:noFill/>
                </a:ln>
                <a:effectLst/>
                <a:latin typeface="Times New Roman" pitchFamily="18" charset="0"/>
                <a:ea typeface="新細明體" pitchFamily="18" charset="-120"/>
                <a:cs typeface="Arial" pitchFamily="34" charset="0"/>
              </a:rPr>
              <a:t>）通過插槽尺寸包括：</a:t>
            </a:r>
            <a:r>
              <a:rPr kumimoji="1" lang="en-US" altLang="zh-TW" sz="1600" b="0" i="0" u="none" strike="noStrike" cap="none" normalizeH="0" baseline="0" dirty="0" smtClean="0">
                <a:ln>
                  <a:noFill/>
                </a:ln>
                <a:effectLst/>
                <a:latin typeface="Arial" pitchFamily="34" charset="0"/>
                <a:ea typeface="新細明體" pitchFamily="18" charset="-120"/>
                <a:cs typeface="Arial" pitchFamily="34" charset="0"/>
              </a:rPr>
              <a:t>10, 11, 12, 13, 14, 15, </a:t>
            </a:r>
            <a:endParaRPr kumimoji="1" lang="en-US" altLang="zh-TW" sz="1600" b="0" i="0" u="none" strike="noStrike" cap="none" normalizeH="0" baseline="0" dirty="0" smtClean="0">
              <a:ln>
                <a:noFill/>
              </a:ln>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600" b="0" i="0" u="none" strike="noStrike" cap="none" normalizeH="0" baseline="0" dirty="0" smtClean="0">
                <a:ln>
                  <a:noFill/>
                </a:ln>
                <a:effectLst/>
                <a:latin typeface="Arial" pitchFamily="34" charset="0"/>
                <a:ea typeface="新細明體" pitchFamily="18" charset="-120"/>
                <a:cs typeface="新細明體" pitchFamily="18" charset="-120"/>
              </a:rPr>
              <a:t>          16, 17, 18, 19 mm   	 </a:t>
            </a:r>
          </a:p>
        </p:txBody>
      </p:sp>
    </p:spTree>
  </p:cSld>
  <p:clrMapOvr>
    <a:masterClrMapping/>
  </p:clrMapOvr>
  <p:transition>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28596" y="0"/>
            <a:ext cx="7772400" cy="914400"/>
          </a:xfrm>
        </p:spPr>
        <p:txBody>
          <a:bodyPr>
            <a:normAutofit fontScale="90000"/>
          </a:bodyPr>
          <a:lstStyle/>
          <a:p>
            <a:r>
              <a:rPr lang="fr-FR" u="sng" dirty="0" smtClean="0"/>
              <a:t>1/4'' - 2</a:t>
            </a:r>
            <a:r>
              <a:rPr lang="zh-TW" altLang="en-US" u="sng" dirty="0" smtClean="0"/>
              <a:t>段式萬向</a:t>
            </a:r>
            <a:r>
              <a:rPr lang="fr-FR" u="sng" dirty="0" smtClean="0"/>
              <a:t>驅動旋轉鎖定</a:t>
            </a:r>
            <a:r>
              <a:rPr lang="zh-TW" altLang="en-US" dirty="0" smtClean="0"/>
              <a:t/>
            </a:r>
            <a:br>
              <a:rPr lang="zh-TW" altLang="en-US" dirty="0" smtClean="0"/>
            </a:br>
            <a:r>
              <a:rPr lang="fr-FR" dirty="0" smtClean="0"/>
              <a:t> </a:t>
            </a:r>
            <a:r>
              <a:rPr lang="zh-TW" altLang="en-US" dirty="0" smtClean="0"/>
              <a:t/>
            </a:r>
            <a:br>
              <a:rPr lang="zh-TW" altLang="en-US" dirty="0" smtClean="0"/>
            </a:br>
            <a:endParaRPr lang="zh-TW" altLang="en-US" dirty="0"/>
          </a:p>
        </p:txBody>
      </p:sp>
      <p:pic>
        <p:nvPicPr>
          <p:cNvPr id="4" name="內容版面配置區 3" descr="IMG_3553.JPG"/>
          <p:cNvPicPr>
            <a:picLocks noGrp="1" noChangeAspect="1"/>
          </p:cNvPicPr>
          <p:nvPr>
            <p:ph idx="1"/>
          </p:nvPr>
        </p:nvPicPr>
        <p:blipFill>
          <a:blip r:embed="rId2"/>
          <a:stretch>
            <a:fillRect/>
          </a:stretch>
        </p:blipFill>
        <p:spPr>
          <a:xfrm>
            <a:off x="571472" y="1357298"/>
            <a:ext cx="3251200" cy="1828800"/>
          </a:xfrm>
        </p:spPr>
      </p:pic>
      <p:pic>
        <p:nvPicPr>
          <p:cNvPr id="5" name="圖片 4" descr="IMG_3554.JPG"/>
          <p:cNvPicPr>
            <a:picLocks noChangeAspect="1"/>
          </p:cNvPicPr>
          <p:nvPr/>
        </p:nvPicPr>
        <p:blipFill>
          <a:blip r:embed="rId3"/>
          <a:stretch>
            <a:fillRect/>
          </a:stretch>
        </p:blipFill>
        <p:spPr>
          <a:xfrm>
            <a:off x="4357686" y="1357298"/>
            <a:ext cx="3251200" cy="1828800"/>
          </a:xfrm>
          <a:prstGeom prst="rect">
            <a:avLst/>
          </a:prstGeom>
        </p:spPr>
      </p:pic>
      <p:sp>
        <p:nvSpPr>
          <p:cNvPr id="59393" name="Rectangle 1"/>
          <p:cNvSpPr>
            <a:spLocks noChangeArrowheads="1"/>
          </p:cNvSpPr>
          <p:nvPr/>
        </p:nvSpPr>
        <p:spPr bwMode="auto">
          <a:xfrm>
            <a:off x="4214810" y="4000504"/>
            <a:ext cx="4786346"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應用</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30</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度旋轉頭，允許使用者將在困難的空間完成。</a:t>
            </a:r>
            <a:endPar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fr-FR" b="1" i="0" u="sng" strike="noStrike" cap="none" normalizeH="0" baseline="0" dirty="0" smtClean="0">
                <a:ln>
                  <a:noFill/>
                </a:ln>
                <a:solidFill>
                  <a:schemeClr val="tx1"/>
                </a:solidFill>
                <a:effectLst/>
                <a:latin typeface="Arial" pitchFamily="34" charset="0"/>
                <a:ea typeface="新細明體" pitchFamily="18" charset="-120"/>
                <a:cs typeface="Arial" pitchFamily="34" charset="0"/>
              </a:rPr>
              <a:t>產品特點</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 </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endPar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 1/4</a:t>
            </a:r>
            <a:r>
              <a:rPr kumimoji="1" lang="fr-FR" altLang="zh-TW"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Arial" pitchFamily="34" charset="0"/>
              </a:rPr>
              <a:t>六角柄鎖進固定位置。</a:t>
            </a:r>
            <a:r>
              <a:rPr kumimoji="1" lang="zh-TW" altLang="fr-FR"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rPr>
              <a:t> </a:t>
            </a:r>
          </a:p>
        </p:txBody>
      </p:sp>
    </p:spTree>
  </p:cSld>
  <p:clrMapOvr>
    <a:masterClrMapping/>
  </p:clrMapOvr>
  <p:transition>
    <p:wipe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SBV</a:t>
            </a:r>
            <a:r>
              <a:rPr lang="zh-TW" altLang="en-US" dirty="0" smtClean="0"/>
              <a:t>展示架</a:t>
            </a:r>
            <a:endParaRPr lang="zh-TW" altLang="en-US" dirty="0"/>
          </a:p>
        </p:txBody>
      </p:sp>
      <p:pic>
        <p:nvPicPr>
          <p:cNvPr id="4" name="內容版面配置區 3" descr="debry 3.jpg"/>
          <p:cNvPicPr>
            <a:picLocks noGrp="1" noChangeAspect="1"/>
          </p:cNvPicPr>
          <p:nvPr>
            <p:ph idx="1"/>
          </p:nvPr>
        </p:nvPicPr>
        <p:blipFill>
          <a:blip r:embed="rId2"/>
          <a:stretch>
            <a:fillRect/>
          </a:stretch>
        </p:blipFill>
        <p:spPr>
          <a:xfrm>
            <a:off x="785786" y="1285860"/>
            <a:ext cx="7929618" cy="5286412"/>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SBV</a:t>
            </a:r>
            <a:r>
              <a:rPr lang="zh-TW" altLang="en-US" dirty="0" smtClean="0"/>
              <a:t>展示架</a:t>
            </a:r>
            <a:endParaRPr lang="zh-TW" altLang="en-US" dirty="0"/>
          </a:p>
        </p:txBody>
      </p:sp>
      <p:pic>
        <p:nvPicPr>
          <p:cNvPr id="6" name="圖片 5" descr="debry 1.jpg"/>
          <p:cNvPicPr>
            <a:picLocks noChangeAspect="1"/>
          </p:cNvPicPr>
          <p:nvPr/>
        </p:nvPicPr>
        <p:blipFill>
          <a:blip r:embed="rId2"/>
          <a:stretch>
            <a:fillRect/>
          </a:stretch>
        </p:blipFill>
        <p:spPr>
          <a:xfrm>
            <a:off x="428596" y="1428736"/>
            <a:ext cx="8429652" cy="5429264"/>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地鐵">
  <a:themeElements>
    <a:clrScheme name="地鐵">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地鐵">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地鐵">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地鐵">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ppt/theme/themeOverride2.xml><?xml version="1.0" encoding="utf-8"?>
<a:themeOverride xmlns:a="http://schemas.openxmlformats.org/drawingml/2006/main">
  <a:clrScheme name="地鐵">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docProps/app.xml><?xml version="1.0" encoding="utf-8"?>
<Properties xmlns="http://schemas.openxmlformats.org/officeDocument/2006/extended-properties" xmlns:vt="http://schemas.openxmlformats.org/officeDocument/2006/docPropsVTypes">
  <Template/>
  <TotalTime>888</TotalTime>
  <Words>880</Words>
  <Application>Microsoft Office PowerPoint</Application>
  <PresentationFormat>如螢幕大小 (4:3)</PresentationFormat>
  <Paragraphs>517</Paragraphs>
  <Slides>44</Slides>
  <Notes>1</Notes>
  <HiddenSlides>0</HiddenSlides>
  <MMClips>0</MMClips>
  <ScaleCrop>false</ScaleCrop>
  <HeadingPairs>
    <vt:vector size="4" baseType="variant">
      <vt:variant>
        <vt:lpstr>佈景主題</vt:lpstr>
      </vt:variant>
      <vt:variant>
        <vt:i4>1</vt:i4>
      </vt:variant>
      <vt:variant>
        <vt:lpstr>投影片標題</vt:lpstr>
      </vt:variant>
      <vt:variant>
        <vt:i4>44</vt:i4>
      </vt:variant>
    </vt:vector>
  </HeadingPairs>
  <TitlesOfParts>
    <vt:vector size="45" baseType="lpstr">
      <vt:lpstr>地鐵</vt:lpstr>
      <vt:lpstr>渦輪增壓-Z六角扳手組，6件</vt:lpstr>
      <vt:lpstr>渦輪增壓-Z六角扳手組，7件 </vt:lpstr>
      <vt:lpstr>渦輪增壓-Z  12pt 花鍵組，5件</vt:lpstr>
      <vt:lpstr>強力搖頭六角板手組(7件)</vt:lpstr>
      <vt:lpstr>強力搖頭 星型梅花扳手組，7件 </vt:lpstr>
      <vt:lpstr>特殊抽取六角板手組(加長9件)</vt:lpstr>
      <vt:lpstr>粗短型六角板手組(長9件)</vt:lpstr>
      <vt:lpstr>防破壞星鍵組(加長9件)</vt:lpstr>
      <vt:lpstr>LED放大鏡(3倍)</vt:lpstr>
      <vt:lpstr>球型迷你棘輪起子組(10件組)</vt:lpstr>
      <vt:lpstr>可伸縮式迷你刮刀</vt:lpstr>
      <vt:lpstr>迷你270度棘輪起子套統精緻組(40件)</vt:lpstr>
      <vt:lpstr>快速自動鎖定萬向聯軸器組(3件)</vt:lpstr>
      <vt:lpstr>POPLock快速自動鎖定延長桿，3件套裝1/4" Dr. (6”, 12”, 18”)</vt:lpstr>
      <vt:lpstr>POPLock快速自動鎖定 延長桿，3件Dr. (10", 18", 24") </vt:lpstr>
      <vt:lpstr>POPLock快速自動鎖定延長桿，3件 Dr. (10", 18" 24") </vt:lpstr>
      <vt:lpstr>迷你吹氣槍帶橡膠頭</vt:lpstr>
      <vt:lpstr>渦輪增壓式文氏管吹氣槍</vt:lpstr>
      <vt:lpstr>可伸縮並旋轉式尖頭吹氣槍</vt:lpstr>
      <vt:lpstr>可調式氣流量並具有延長性尖頭的吹氣槍 </vt:lpstr>
      <vt:lpstr>快速自動鎖定位元轉接器(150毫米)</vt:lpstr>
      <vt:lpstr>撞擊鑿刀(不銹鋼75毫米)</vt:lpstr>
      <vt:lpstr>撞擊鑿刀(不銹鋼32毫米)</vt:lpstr>
      <vt:lpstr>撞擊30度不銹鋼鑿刀(不銹鋼75毫米)</vt:lpstr>
      <vt:lpstr>撞擊30度不銹鋼鑿刀(不銹鋼32毫米)</vt:lpstr>
      <vt:lpstr>鑽頭座90度</vt:lpstr>
      <vt:lpstr>六角柄鑽頭組(5件)</vt:lpstr>
      <vt:lpstr>1/4 Dr. &amp; 1/2 Dr. 六角氣動萬向, 扭轉, Bit套筒組, 9件</vt:lpstr>
      <vt:lpstr>1/4 Dr. &amp; 1/2 Dr. 星型氣動萬向, 扭轉, Bit套筒組, 11件</vt:lpstr>
      <vt:lpstr>1/4" Dr. &amp; 1/2" Dr. 12角氣動萬向, 扭轉, Bit套筒組，8件</vt:lpstr>
      <vt:lpstr>1/4" 驅動快鎖鑽頭磁性架框延長桿 </vt:lpstr>
      <vt:lpstr>1/4" 軟管鑽頭驅動 Bit 磁鎖延長桿 </vt:lpstr>
      <vt:lpstr>2段式氣動萬向轉接頭組，5件</vt:lpstr>
      <vt:lpstr>2段式氣動萬向接軸撞擊組，三件</vt:lpstr>
      <vt:lpstr>多角度重力棘齒輪桿組，3件</vt:lpstr>
      <vt:lpstr>多角度重力棘齒輪桿600毫米 </vt:lpstr>
      <vt:lpstr>多角度重力伸縮式棘輪齒桿450毫米至750毫米 </vt:lpstr>
      <vt:lpstr>1/2’’ 驅動重力棘輪F桿 (450毫米長)</vt:lpstr>
      <vt:lpstr>1/2’’ 驅動重力棘輪F桿 (600毫米長)</vt:lpstr>
      <vt:lpstr>1/4 貫穿中孔棘輪套筒扳手 13毫米, 15件</vt:lpstr>
      <vt:lpstr>3/8’’ &amp; 1/2'’ 貫穿中孔棘輪套筒扳手 19毫米, 15件 </vt:lpstr>
      <vt:lpstr>1/4'' - 2段式萬向驅動旋轉鎖定   </vt:lpstr>
      <vt:lpstr>SBV展示架</vt:lpstr>
      <vt:lpstr>SBV展示架</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Owner</dc:creator>
  <cp:lastModifiedBy>user</cp:lastModifiedBy>
  <cp:revision>92</cp:revision>
  <dcterms:created xsi:type="dcterms:W3CDTF">2013-03-27T15:03:34Z</dcterms:created>
  <dcterms:modified xsi:type="dcterms:W3CDTF">2013-12-13T02:18:08Z</dcterms:modified>
</cp:coreProperties>
</file>