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71" r:id="rId2"/>
    <p:sldId id="372" r:id="rId3"/>
    <p:sldId id="373" r:id="rId4"/>
    <p:sldId id="376" r:id="rId5"/>
    <p:sldId id="374" r:id="rId6"/>
    <p:sldId id="375" r:id="rId7"/>
    <p:sldId id="377" r:id="rId8"/>
  </p:sldIdLst>
  <p:sldSz cx="9144000" cy="6858000" type="screen4x3"/>
  <p:notesSz cx="6797675" cy="992822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預設章節" id="{026B7F86-E78D-4D27-96A5-78DA8BB861EE}">
          <p14:sldIdLst>
            <p14:sldId id="371"/>
            <p14:sldId id="372"/>
            <p14:sldId id="373"/>
            <p14:sldId id="376"/>
            <p14:sldId id="374"/>
            <p14:sldId id="375"/>
            <p14:sldId id="37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088" userDrawn="1">
          <p15:clr>
            <a:srgbClr val="A4A3A4"/>
          </p15:clr>
        </p15:guide>
        <p15:guide id="2" pos="499" userDrawn="1">
          <p15:clr>
            <a:srgbClr val="A4A3A4"/>
          </p15:clr>
        </p15:guide>
        <p15:guide id="3" pos="5397" userDrawn="1">
          <p15:clr>
            <a:srgbClr val="A4A3A4"/>
          </p15:clr>
        </p15:guide>
        <p15:guide id="4" orient="horz" pos="79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F0066"/>
    <a:srgbClr val="FF0000"/>
    <a:srgbClr val="FF3300"/>
    <a:srgbClr val="0066FF"/>
    <a:srgbClr val="00FF99"/>
    <a:srgbClr val="FFFF99"/>
    <a:srgbClr val="4F81BD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5494" autoAdjust="0"/>
  </p:normalViewPr>
  <p:slideViewPr>
    <p:cSldViewPr snapToGrid="0">
      <p:cViewPr varScale="1">
        <p:scale>
          <a:sx n="107" d="100"/>
          <a:sy n="107" d="100"/>
        </p:scale>
        <p:origin x="-108" y="-90"/>
      </p:cViewPr>
      <p:guideLst>
        <p:guide orient="horz" pos="4088"/>
        <p:guide orient="horz" pos="799"/>
        <p:guide pos="499"/>
        <p:guide pos="53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5BAD1-C27E-4353-A09C-D70BD379CDB3}" type="datetimeFigureOut">
              <a:rPr lang="zh-TW" altLang="en-US" smtClean="0"/>
              <a:pPr/>
              <a:t>2018/2/26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FF897-7586-4634-8AC9-A6C0178784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31505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BDE4F65-2569-4F9F-85BB-2EAC20ADD221}" type="datetimeFigureOut">
              <a:rPr lang="zh-TW" altLang="en-US"/>
              <a:pPr>
                <a:defRPr/>
              </a:pPr>
              <a:t>2018/2/26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C232E2D-95F4-424F-ABA9-1DEB317E620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85036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"/>
          <p:cNvSpPr>
            <a:spLocks noChangeAspect="1"/>
          </p:cNvSpPr>
          <p:nvPr userDrawn="1"/>
        </p:nvSpPr>
        <p:spPr>
          <a:xfrm>
            <a:off x="-4763" y="277813"/>
            <a:ext cx="9148763" cy="847725"/>
          </a:xfrm>
          <a:prstGeom prst="rect">
            <a:avLst/>
          </a:prstGeom>
          <a:solidFill>
            <a:srgbClr val="CC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90048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5" name="矩形 10"/>
          <p:cNvSpPr/>
          <p:nvPr userDrawn="1"/>
        </p:nvSpPr>
        <p:spPr>
          <a:xfrm>
            <a:off x="-4763" y="6610350"/>
            <a:ext cx="2774951" cy="24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3R Life Sciences Taiwan Ltd.  All Rights Reserved.</a:t>
            </a:r>
            <a:endParaRPr kumimoji="0" lang="zh-TW" altLang="en-US" sz="10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C3967-4ADB-467F-9386-A8B97D694769}" type="datetime1">
              <a:rPr lang="zh-TW" altLang="en-US"/>
              <a:pPr>
                <a:defRPr/>
              </a:pPr>
              <a:t>2018/2/26</a:t>
            </a:fld>
            <a:endParaRPr lang="zh-TW" altLang="en-US"/>
          </a:p>
        </p:txBody>
      </p:sp>
      <p:sp>
        <p:nvSpPr>
          <p:cNvPr id="7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488" y="6488113"/>
            <a:ext cx="21336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8B193E88-98B8-48C7-BEB1-C7673E16DE0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  <p:pic>
        <p:nvPicPr>
          <p:cNvPr id="9" name="Picture 13" descr="MT_logo-white">
            <a:extLst>
              <a:ext uri="{FF2B5EF4-FFF2-40B4-BE49-F238E27FC236}">
                <a16:creationId xmlns:a16="http://schemas.microsoft.com/office/drawing/2014/main" xmlns="" id="{C7EBE90B-23C3-4921-8C36-A3A4C16C6E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1511" y="255779"/>
            <a:ext cx="1786976" cy="91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A09095D-9151-4022-8C05-B6E745B6483A}" type="datetime1">
              <a:rPr lang="zh-TW" altLang="en-US"/>
              <a:pPr>
                <a:defRPr/>
              </a:pPr>
              <a:t>2018/2/26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D9E24D9-7D55-4DD7-88F0-1310AD96FF3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193E88-98B8-48C7-BEB1-C7673E16DE0F}" type="slidenum">
              <a:rPr lang="zh-TW" altLang="en-US" smtClean="0"/>
              <a:pPr>
                <a:defRPr/>
              </a:pPr>
              <a:t>1</a:t>
            </a:fld>
            <a:endParaRPr lang="zh-TW" altLang="en-US" dirty="0"/>
          </a:p>
        </p:txBody>
      </p:sp>
      <p:sp>
        <p:nvSpPr>
          <p:cNvPr id="5" name="文字方塊 13">
            <a:extLst>
              <a:ext uri="{FF2B5EF4-FFF2-40B4-BE49-F238E27FC236}">
                <a16:creationId xmlns:a16="http://schemas.microsoft.com/office/drawing/2014/main" xmlns="" id="{DA136A5E-3CC8-4B4C-8E31-5E827251F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29" y="343286"/>
            <a:ext cx="4116138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鼎綻科技</a:t>
            </a:r>
            <a:r>
              <a:rPr kumimoji="0" lang="en-US" altLang="zh-TW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有限公司</a:t>
            </a:r>
          </a:p>
        </p:txBody>
      </p:sp>
      <p:sp>
        <p:nvSpPr>
          <p:cNvPr id="6" name="文字方塊 3">
            <a:extLst>
              <a:ext uri="{FF2B5EF4-FFF2-40B4-BE49-F238E27FC236}">
                <a16:creationId xmlns:a16="http://schemas.microsoft.com/office/drawing/2014/main" xmlns="" id="{BC002A7A-FEAF-4256-B6F8-AA720826C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29" y="1544381"/>
            <a:ext cx="8281061" cy="55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600" b="1" i="1" dirty="0" err="1">
                <a:solidFill>
                  <a:srgbClr val="990033"/>
                </a:solidFill>
                <a:latin typeface="+mn-lt"/>
              </a:rPr>
              <a:t>MatrixTek</a:t>
            </a:r>
            <a:r>
              <a:rPr kumimoji="0" lang="en-US" altLang="zh-TW" sz="2600" b="1" i="1" dirty="0">
                <a:solidFill>
                  <a:srgbClr val="990033"/>
                </a:solidFill>
                <a:latin typeface="+mn-lt"/>
              </a:rPr>
              <a:t>, the Experts of Automation &amp;</a:t>
            </a:r>
            <a:r>
              <a:rPr kumimoji="0" lang="zh-TW" altLang="en-US" sz="2600" b="1" i="1" dirty="0">
                <a:solidFill>
                  <a:srgbClr val="990033"/>
                </a:solidFill>
                <a:latin typeface="+mn-lt"/>
              </a:rPr>
              <a:t> </a:t>
            </a:r>
            <a:r>
              <a:rPr kumimoji="0" lang="en-US" altLang="zh-TW" sz="2600" b="1" i="1" dirty="0">
                <a:solidFill>
                  <a:srgbClr val="990033"/>
                </a:solidFill>
                <a:latin typeface="+mn-lt"/>
              </a:rPr>
              <a:t>Flow Engineering</a:t>
            </a:r>
            <a:endParaRPr kumimoji="0" lang="zh-TW" altLang="en-US" sz="2600" b="1" i="1" dirty="0">
              <a:solidFill>
                <a:srgbClr val="990033"/>
              </a:solidFill>
              <a:latin typeface="+mn-lt"/>
            </a:endParaRPr>
          </a:p>
        </p:txBody>
      </p:sp>
      <p:sp>
        <p:nvSpPr>
          <p:cNvPr id="7" name="文字方塊 19">
            <a:extLst>
              <a:ext uri="{FF2B5EF4-FFF2-40B4-BE49-F238E27FC236}">
                <a16:creationId xmlns:a16="http://schemas.microsoft.com/office/drawing/2014/main" xmlns="" id="{5028F2FD-46A4-4773-9D69-D02C5BCDF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468" y="2098187"/>
            <a:ext cx="6870700" cy="200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n"/>
            </a:pP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風洞設計</a:t>
            </a:r>
            <a:r>
              <a:rPr kumimoji="0"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建置</a:t>
            </a:r>
            <a:r>
              <a:rPr kumimoji="0"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實驗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n"/>
            </a:pP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流量系統設計</a:t>
            </a:r>
            <a:r>
              <a:rPr kumimoji="0"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建置</a:t>
            </a:r>
            <a:r>
              <a:rPr kumimoji="0"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校正</a:t>
            </a:r>
            <a:r>
              <a:rPr kumimoji="0"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測試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n"/>
            </a:pP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流力</a:t>
            </a:r>
            <a:r>
              <a:rPr kumimoji="0"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熱力</a:t>
            </a:r>
            <a:r>
              <a:rPr kumimoji="0"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結構模擬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n"/>
            </a:pP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自動化系統建置  儀器系統規劃整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n"/>
            </a:pPr>
            <a:r>
              <a:rPr kumimoji="0"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信號處理  影像處理  實驗室認證輔導</a:t>
            </a:r>
          </a:p>
        </p:txBody>
      </p:sp>
      <p:pic>
        <p:nvPicPr>
          <p:cNvPr id="8" name="圖片 5">
            <a:extLst>
              <a:ext uri="{FF2B5EF4-FFF2-40B4-BE49-F238E27FC236}">
                <a16:creationId xmlns:a16="http://schemas.microsoft.com/office/drawing/2014/main" xmlns="" id="{2284B40B-FCCF-4A5B-8F42-AB4E5AAB223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5474" t="40744" r="39275" b="19374"/>
          <a:stretch>
            <a:fillRect/>
          </a:stretch>
        </p:blipFill>
        <p:spPr bwMode="auto">
          <a:xfrm>
            <a:off x="3963551" y="4293150"/>
            <a:ext cx="3403001" cy="2000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pcc-AC-DC-1-Model">
            <a:extLst>
              <a:ext uri="{FF2B5EF4-FFF2-40B4-BE49-F238E27FC236}">
                <a16:creationId xmlns:a16="http://schemas.microsoft.com/office/drawing/2014/main" xmlns="" id="{94D0D57D-8100-4FC2-9E3F-7252A901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4661" t="23071" r="13387" b="18341"/>
          <a:stretch>
            <a:fillRect/>
          </a:stretch>
        </p:blipFill>
        <p:spPr bwMode="auto">
          <a:xfrm>
            <a:off x="1513646" y="4293150"/>
            <a:ext cx="1965304" cy="2000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0899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252">
            <a:extLst>
              <a:ext uri="{FF2B5EF4-FFF2-40B4-BE49-F238E27FC236}">
                <a16:creationId xmlns:a16="http://schemas.microsoft.com/office/drawing/2014/main" xmlns="" id="{26FC1346-EB13-4286-984B-DF5513C6D06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24225" y="4035019"/>
            <a:ext cx="6186211" cy="2509956"/>
            <a:chOff x="595" y="2054"/>
            <a:chExt cx="12173" cy="4939"/>
          </a:xfrm>
        </p:grpSpPr>
        <p:pic>
          <p:nvPicPr>
            <p:cNvPr id="6" name="Picture 3250">
              <a:extLst>
                <a:ext uri="{FF2B5EF4-FFF2-40B4-BE49-F238E27FC236}">
                  <a16:creationId xmlns:a16="http://schemas.microsoft.com/office/drawing/2014/main" xmlns="" id="{035CA640-49B3-48F3-99FC-99654A1C97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" y="2054"/>
              <a:ext cx="11991" cy="4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3251">
              <a:extLst>
                <a:ext uri="{FF2B5EF4-FFF2-40B4-BE49-F238E27FC236}">
                  <a16:creationId xmlns:a16="http://schemas.microsoft.com/office/drawing/2014/main" xmlns="" id="{3D5FD3F9-3ABE-4721-A6AE-31A3C1C68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8" y="2952"/>
              <a:ext cx="360" cy="1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9C5A2647-BF59-4EA3-BA75-B3C9CB491D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55" t="17549" r="5372" b="26371"/>
          <a:stretch/>
        </p:blipFill>
        <p:spPr>
          <a:xfrm rot="5400000">
            <a:off x="5447183" y="2982212"/>
            <a:ext cx="4906637" cy="1796108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62C64C99-701D-402E-9A44-CC9CBAA45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29" y="365588"/>
            <a:ext cx="3031290" cy="64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200" b="1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>Silicone Injector</a:t>
            </a:r>
            <a:endParaRPr kumimoji="0" lang="zh-TW" altLang="en-US" sz="3200" b="1" dirty="0">
              <a:solidFill>
                <a:schemeClr val="bg1"/>
              </a:solidFill>
              <a:latin typeface="+mj-lt"/>
              <a:ea typeface="微軟正黑體" panose="020B0604030504040204" pitchFamily="34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xmlns="" id="{29446379-51D5-49B6-A642-7A1FD8723AA5}"/>
              </a:ext>
            </a:extLst>
          </p:cNvPr>
          <p:cNvSpPr txBox="1"/>
          <p:nvPr/>
        </p:nvSpPr>
        <p:spPr>
          <a:xfrm>
            <a:off x="823900" y="1268413"/>
            <a:ext cx="5048177" cy="2723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TW" sz="2400" b="1" dirty="0">
                <a:latin typeface="+mn-lt"/>
                <a:ea typeface="微軟正黑體" panose="020B0604030504040204" pitchFamily="34" charset="-120"/>
              </a:rPr>
              <a:t>Customer-made Silicone Injector  </a:t>
            </a:r>
          </a:p>
          <a:p>
            <a:pPr>
              <a:spcBef>
                <a:spcPts val="600"/>
              </a:spcBef>
              <a:buFontTx/>
              <a:buAutoNum type="arabicParenBoth"/>
            </a:pP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採用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5 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相步進馬達推進，扭力為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4.1 Nm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。</a:t>
            </a:r>
          </a:p>
          <a:p>
            <a:pPr>
              <a:spcBef>
                <a:spcPts val="600"/>
              </a:spcBef>
              <a:buFontTx/>
              <a:buAutoNum type="arabicParenBoth"/>
            </a:pP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 搭配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10 : 1 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行星式減速機後，扭力為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41 Nm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。</a:t>
            </a:r>
          </a:p>
          <a:p>
            <a:pPr>
              <a:spcBef>
                <a:spcPts val="600"/>
              </a:spcBef>
              <a:buFontTx/>
              <a:buAutoNum type="arabicParenBoth"/>
            </a:pP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 推桿推力輸出至少為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300 </a:t>
            </a:r>
            <a:r>
              <a:rPr lang="en-US" altLang="zh-TW" sz="1600" dirty="0" err="1">
                <a:latin typeface="+mn-lt"/>
                <a:ea typeface="微軟正黑體" panose="020B0604030504040204" pitchFamily="34" charset="-120"/>
              </a:rPr>
              <a:t>Kgf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。</a:t>
            </a:r>
          </a:p>
          <a:p>
            <a:pPr>
              <a:spcBef>
                <a:spcPts val="600"/>
              </a:spcBef>
              <a:buFontTx/>
              <a:buAutoNum type="arabicParenBoth"/>
            </a:pP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 採用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5 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相微步進驅動器。</a:t>
            </a:r>
          </a:p>
          <a:p>
            <a:pPr>
              <a:spcBef>
                <a:spcPts val="600"/>
              </a:spcBef>
              <a:buFontTx/>
              <a:buAutoNum type="arabicParenBoth"/>
            </a:pP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 基本步進角為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0.72 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度，至少可切割至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0.72 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度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/250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。</a:t>
            </a:r>
          </a:p>
          <a:p>
            <a:pPr>
              <a:spcBef>
                <a:spcPts val="600"/>
              </a:spcBef>
              <a:buFontTx/>
              <a:buAutoNum type="arabicParenBoth"/>
            </a:pP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 多段矽膠射率選擇，最高射出率為 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90 g /min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。</a:t>
            </a:r>
          </a:p>
          <a:p>
            <a:pPr>
              <a:spcBef>
                <a:spcPts val="600"/>
              </a:spcBef>
              <a:buFontTx/>
              <a:buAutoNum type="arabicParenBoth"/>
            </a:pP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 電源需求：</a:t>
            </a: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110V @ 3.5 A</a:t>
            </a:r>
            <a:r>
              <a:rPr lang="zh-TW" altLang="en-US" sz="1600" dirty="0">
                <a:latin typeface="+mn-lt"/>
                <a:ea typeface="微軟正黑體" panose="020B0604030504040204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4000889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98FB52FE-AAD0-4D6C-BEDE-02D26E5753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7156" t="21282" r="17288" b="25192"/>
          <a:stretch/>
        </p:blipFill>
        <p:spPr bwMode="auto">
          <a:xfrm>
            <a:off x="3586176" y="1268413"/>
            <a:ext cx="5414251" cy="24864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6ACBD05A-EB72-4FEE-9838-6E3E46822C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92" b="4579"/>
          <a:stretch/>
        </p:blipFill>
        <p:spPr>
          <a:xfrm>
            <a:off x="3765431" y="4003289"/>
            <a:ext cx="5032881" cy="2486412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724CF3FA-DEF9-457F-B955-B4887D2AE0D2}"/>
              </a:ext>
            </a:extLst>
          </p:cNvPr>
          <p:cNvSpPr txBox="1"/>
          <p:nvPr/>
        </p:nvSpPr>
        <p:spPr>
          <a:xfrm>
            <a:off x="345688" y="1574199"/>
            <a:ext cx="3157085" cy="337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MCX-WT</a:t>
            </a:r>
            <a:r>
              <a:rPr lang="zh-TW" altLang="zh-TW" sz="1600" dirty="0">
                <a:latin typeface="+mn-lt"/>
                <a:ea typeface="微軟正黑體" panose="020B0604030504040204" pitchFamily="34" charset="-120"/>
              </a:rPr>
              <a:t>系列為</a:t>
            </a:r>
            <a:r>
              <a:rPr lang="en-US" altLang="zh-TW" sz="16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MatrixTek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所設計及製造之水量計校正平台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俗稱為水洞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，水洞泵浦之出水槽及入水槽均具有消能裝置，能消除流體回流造成之機構震動，提供適合水量計校正或流量測試之穩定流場環境。操作檯面可依客戶使用需求而做最佳的管路調配，檯面的材質一般為不鏽鋼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(304)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E68D5B68-A7A1-4133-93F4-6D6F3D989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29" y="365588"/>
            <a:ext cx="2595145" cy="64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200" b="1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>Water Tunnel</a:t>
            </a:r>
            <a:endParaRPr kumimoji="0" lang="zh-TW" altLang="en-US" sz="3200" b="1" dirty="0">
              <a:solidFill>
                <a:schemeClr val="bg1"/>
              </a:solidFill>
              <a:latin typeface="+mj-lt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783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FML\FML_picture\FML_AF002\DSC_1756.JPG">
            <a:extLst>
              <a:ext uri="{FF2B5EF4-FFF2-40B4-BE49-F238E27FC236}">
                <a16:creationId xmlns:a16="http://schemas.microsoft.com/office/drawing/2014/main" xmlns="" id="{C04DF6B2-A4E2-41C5-B825-242F93C32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83936" y="2480486"/>
            <a:ext cx="5131794" cy="288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FML\FML_picture\FML_AF002\DSC_1760.JPG">
            <a:extLst>
              <a:ext uri="{FF2B5EF4-FFF2-40B4-BE49-F238E27FC236}">
                <a16:creationId xmlns:a16="http://schemas.microsoft.com/office/drawing/2014/main" xmlns="" id="{13B2840B-11F9-493A-8EC6-B01B45D08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1847" y="4223413"/>
            <a:ext cx="4028955" cy="22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183D1458-B9D0-4CC2-8436-92EE12F7CD7F}"/>
              </a:ext>
            </a:extLst>
          </p:cNvPr>
          <p:cNvSpPr txBox="1"/>
          <p:nvPr/>
        </p:nvSpPr>
        <p:spPr>
          <a:xfrm>
            <a:off x="877004" y="1665091"/>
            <a:ext cx="4198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TW" sz="1600" dirty="0">
                <a:latin typeface="+mn-lt"/>
                <a:ea typeface="微軟正黑體" panose="020B0604030504040204" pitchFamily="34" charset="-120"/>
              </a:rPr>
              <a:t>MCX-SN</a:t>
            </a:r>
            <a:r>
              <a:rPr lang="zh-TW" altLang="zh-TW" sz="1600" dirty="0">
                <a:latin typeface="+mn-lt"/>
                <a:ea typeface="微軟正黑體" panose="020B0604030504040204" pitchFamily="34" charset="-120"/>
              </a:rPr>
              <a:t>系列為</a:t>
            </a:r>
            <a:r>
              <a:rPr lang="en-US" altLang="zh-TW" sz="16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MatrixTek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所設計及製造之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音速噴嘴標準流量系統校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正平台，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符合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ISO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9300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規範，流量範圍可依客戶需求而設計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搭配自對動化數據擷取系統，提供準確的流量校正品質。</a:t>
            </a:r>
            <a:endParaRPr lang="zh-TW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9C8C19D5-87E5-401C-8345-1E327D593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29" y="365588"/>
            <a:ext cx="6259225" cy="64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200" b="1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>Sonic-nozzle Standard Flow System</a:t>
            </a:r>
            <a:endParaRPr kumimoji="0" lang="zh-TW" altLang="en-US" sz="3200" b="1" dirty="0">
              <a:solidFill>
                <a:schemeClr val="bg1"/>
              </a:solidFill>
              <a:latin typeface="+mj-lt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1509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2FC0E12C-E1B9-41EF-94C8-CE48B92EA3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244" t="13036" r="25731" b="11300"/>
          <a:stretch/>
        </p:blipFill>
        <p:spPr>
          <a:xfrm>
            <a:off x="4226311" y="3064536"/>
            <a:ext cx="4248616" cy="3347104"/>
          </a:xfrm>
          <a:prstGeom prst="rect">
            <a:avLst/>
          </a:prstGeom>
        </p:spPr>
      </p:pic>
      <p:pic>
        <p:nvPicPr>
          <p:cNvPr id="1027" name="圖片 1553">
            <a:extLst>
              <a:ext uri="{FF2B5EF4-FFF2-40B4-BE49-F238E27FC236}">
                <a16:creationId xmlns:a16="http://schemas.microsoft.com/office/drawing/2014/main" xmlns="" id="{2497CC33-6C06-410A-B172-BFDED9064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31" y="2965200"/>
            <a:ext cx="3125856" cy="370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01BA5BA9-BDC1-40FF-B91C-E270C595895D}"/>
              </a:ext>
            </a:extLst>
          </p:cNvPr>
          <p:cNvSpPr txBox="1"/>
          <p:nvPr/>
        </p:nvSpPr>
        <p:spPr>
          <a:xfrm>
            <a:off x="631469" y="1245086"/>
            <a:ext cx="8100377" cy="166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MCX-SBH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系列為</a:t>
            </a:r>
            <a:r>
              <a:rPr lang="en-US" altLang="zh-TW" sz="1600" dirty="0" err="1">
                <a:latin typeface="+mj-lt"/>
                <a:ea typeface="微軟正黑體" panose="020B0604030504040204" pitchFamily="34" charset="-120"/>
              </a:rPr>
              <a:t>MatrixTek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所設計及製造之小型加熱鍋爐，爐體配備有外鍋蓋及內鍋蓋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(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圖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1)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，內鍋蓋為陶瓷保溫鍋蓋。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MCX-SBH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可做為鹽浴及油浴爐使用，常用溫度為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500 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℃，最高溫度可達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700 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℃；若作為中溫鹽爐使用，最高溫度限定為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600 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℃。鹽浴鍋係採用鍛造及車床加工，為一體成型之鍋體，材質為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SUS310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 ，內徑為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150 mm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、外徑為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170 mm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、高為</a:t>
            </a:r>
            <a:r>
              <a:rPr lang="en-US" altLang="zh-TW" sz="1600" dirty="0">
                <a:latin typeface="+mj-lt"/>
                <a:ea typeface="微軟正黑體" panose="020B0604030504040204" pitchFamily="34" charset="-120"/>
              </a:rPr>
              <a:t>300 mm</a:t>
            </a:r>
            <a:r>
              <a:rPr lang="zh-TW" altLang="zh-TW" sz="1600" dirty="0">
                <a:latin typeface="+mj-lt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726104DA-CFBF-4AF4-8428-953319E7B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29" y="365588"/>
            <a:ext cx="3079252" cy="64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200" b="1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>Salt Bath Heater</a:t>
            </a:r>
            <a:endParaRPr kumimoji="0" lang="zh-TW" altLang="en-US" sz="3200" b="1" dirty="0">
              <a:solidFill>
                <a:schemeClr val="bg1"/>
              </a:solidFill>
              <a:latin typeface="+mj-lt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5435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物件 2">
            <a:extLst>
              <a:ext uri="{FF2B5EF4-FFF2-40B4-BE49-F238E27FC236}">
                <a16:creationId xmlns:a16="http://schemas.microsoft.com/office/drawing/2014/main" xmlns="" id="{598EDA90-E8A2-4FFA-8852-D8A49406D2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8161380"/>
              </p:ext>
            </p:extLst>
          </p:nvPr>
        </p:nvGraphicFramePr>
        <p:xfrm>
          <a:off x="871852" y="3218366"/>
          <a:ext cx="3899237" cy="3437106"/>
        </p:xfrm>
        <a:graphic>
          <a:graphicData uri="http://schemas.openxmlformats.org/presentationml/2006/ole">
            <p:oleObj spid="_x0000_s2053" r:id="rId3" imgW="12163425" imgH="4733925" progId="">
              <p:embed/>
            </p:oleObj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6D711D07-B48C-4709-803E-93BB2963CC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99" t="12654" r="7532" b="4120"/>
          <a:stretch/>
        </p:blipFill>
        <p:spPr bwMode="auto">
          <a:xfrm>
            <a:off x="5295326" y="1268413"/>
            <a:ext cx="3160008" cy="18223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圖片 4" descr="D:\working_temp\backup_A170615-3R-Robot\RDS_Labeling\RDS_png\DPS.png">
            <a:extLst>
              <a:ext uri="{FF2B5EF4-FFF2-40B4-BE49-F238E27FC236}">
                <a16:creationId xmlns:a16="http://schemas.microsoft.com/office/drawing/2014/main" xmlns="" id="{C6308B65-8B92-43ED-9341-8428B6B2F5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5325" y="3218366"/>
            <a:ext cx="3175327" cy="34500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336B557D-321A-4888-A44C-4F874BBB2AF8}"/>
              </a:ext>
            </a:extLst>
          </p:cNvPr>
          <p:cNvSpPr txBox="1"/>
          <p:nvPr/>
        </p:nvSpPr>
        <p:spPr>
          <a:xfrm>
            <a:off x="792163" y="1268413"/>
            <a:ext cx="4058617" cy="201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sz="1700" dirty="0" err="1">
                <a:latin typeface="+mn-lt"/>
                <a:ea typeface="微軟正黑體" panose="020B0604030504040204" pitchFamily="34" charset="-120"/>
              </a:rPr>
              <a:t>MatrixTek</a:t>
            </a:r>
            <a:r>
              <a:rPr lang="zh-TW" altLang="en-US" sz="1700" dirty="0">
                <a:latin typeface="+mn-lt"/>
                <a:ea typeface="微軟正黑體" panose="020B0604030504040204" pitchFamily="34" charset="-120"/>
              </a:rPr>
              <a:t>建構之自動化製程設備，</a:t>
            </a:r>
            <a:r>
              <a:rPr lang="zh-TW" altLang="zh-TW" sz="1700" dirty="0">
                <a:latin typeface="+mn-lt"/>
                <a:ea typeface="微軟正黑體" panose="020B0604030504040204" pitchFamily="34" charset="-120"/>
              </a:rPr>
              <a:t>以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EPSON C3-A600S Robot</a:t>
            </a:r>
            <a:r>
              <a:rPr lang="zh-TW" altLang="zh-TW" sz="1700" dirty="0">
                <a:latin typeface="+mn-lt"/>
                <a:ea typeface="微軟正黑體" panose="020B0604030504040204" pitchFamily="34" charset="-120"/>
              </a:rPr>
              <a:t>為製程機構的中心，搭配之外擴次系統計有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IPA Station</a:t>
            </a:r>
            <a:r>
              <a:rPr lang="zh-TW" altLang="zh-TW" sz="1700" dirty="0">
                <a:latin typeface="+mn-lt"/>
                <a:ea typeface="微軟正黑體" panose="020B0604030504040204" pitchFamily="34" charset="-120"/>
              </a:rPr>
              <a:t>、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PU Station</a:t>
            </a:r>
            <a:r>
              <a:rPr lang="zh-TW" altLang="zh-TW" sz="1700" dirty="0">
                <a:latin typeface="+mn-lt"/>
                <a:ea typeface="微軟正黑體" panose="020B0604030504040204" pitchFamily="34" charset="-120"/>
              </a:rPr>
              <a:t>、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Spinning Station</a:t>
            </a:r>
            <a:r>
              <a:rPr lang="zh-TW" altLang="zh-TW" sz="1700" dirty="0">
                <a:latin typeface="+mn-lt"/>
                <a:ea typeface="微軟正黑體" panose="020B0604030504040204" pitchFamily="34" charset="-120"/>
              </a:rPr>
              <a:t>及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Curing Station</a:t>
            </a:r>
            <a:r>
              <a:rPr lang="zh-TW" altLang="zh-TW" sz="1700" dirty="0">
                <a:latin typeface="+mn-lt"/>
                <a:ea typeface="微軟正黑體" panose="020B0604030504040204" pitchFamily="34" charset="-120"/>
              </a:rPr>
              <a:t>等</a:t>
            </a:r>
            <a:r>
              <a:rPr lang="zh-TW" altLang="en-US" sz="1700" dirty="0">
                <a:latin typeface="+mn-lt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7D0D2432-AC5B-4B5C-8F9A-3017B794A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29" y="365588"/>
            <a:ext cx="3838178" cy="64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200" b="1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>Robotic Automation </a:t>
            </a:r>
            <a:endParaRPr kumimoji="0" lang="zh-TW" altLang="en-US" sz="3200" b="1" dirty="0">
              <a:solidFill>
                <a:schemeClr val="bg1"/>
              </a:solidFill>
              <a:latin typeface="+mj-lt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0173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F79D2005-6ADD-4DAE-A7F7-19D55954D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0057" y="1362539"/>
            <a:ext cx="4315522" cy="242748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1C396D98-B334-41A2-98FD-AB039F43E5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1208" y="3917253"/>
            <a:ext cx="4315522" cy="242748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216CAEF6-E910-43C7-B215-20E0FE726D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724" y="3917253"/>
            <a:ext cx="4315522" cy="2427481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870C500E-B78B-4876-B058-70540AE74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29" y="365588"/>
            <a:ext cx="6345531" cy="64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2215" tIns="76105" rIns="152215" bIns="76105">
            <a:spAutoFit/>
          </a:bodyPr>
          <a:lstStyle>
            <a:lvl1pPr defTabSz="1516063">
              <a:spcBef>
                <a:spcPct val="20000"/>
              </a:spcBef>
              <a:buFont typeface="Arial" panose="020B0604020202020204" pitchFamily="34" charset="0"/>
              <a:buChar char="•"/>
              <a:defRPr sz="5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3898900" indent="-1500188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47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5997575" indent="-1198563" defTabSz="151606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8397875" indent="-1200150" defTabSz="1516063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10796588" indent="-1198563" defTabSz="1516063">
              <a:spcBef>
                <a:spcPct val="20000"/>
              </a:spcBef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112537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117109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21681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2625388" indent="-1198563" defTabSz="15160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31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200" b="1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>Pressure Sensor Testing/Calibration</a:t>
            </a:r>
            <a:endParaRPr kumimoji="0" lang="zh-TW" altLang="en-US" sz="3200" b="1" dirty="0">
              <a:solidFill>
                <a:schemeClr val="bg1"/>
              </a:solidFill>
              <a:latin typeface="+mj-lt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C9B1A6AF-D862-4634-8712-4CFAAB5629F9}"/>
              </a:ext>
            </a:extLst>
          </p:cNvPr>
          <p:cNvSpPr txBox="1"/>
          <p:nvPr/>
        </p:nvSpPr>
        <p:spPr>
          <a:xfrm>
            <a:off x="329176" y="1570138"/>
            <a:ext cx="4058617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lnSpc>
                <a:spcPct val="150000"/>
              </a:lnSpc>
            </a:pP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(1) </a:t>
            </a:r>
            <a:r>
              <a:rPr lang="en-US" altLang="zh-TW" sz="1700" dirty="0" err="1">
                <a:latin typeface="+mn-lt"/>
                <a:ea typeface="微軟正黑體" panose="020B0604030504040204" pitchFamily="34" charset="-120"/>
              </a:rPr>
              <a:t>MatrixTek</a:t>
            </a:r>
            <a:r>
              <a:rPr lang="zh-TW" altLang="en-US" sz="1700" dirty="0">
                <a:latin typeface="+mn-lt"/>
                <a:ea typeface="微軟正黑體" panose="020B0604030504040204" pitchFamily="34" charset="-120"/>
              </a:rPr>
              <a:t>客製化之壓力感測器靜態校正平台，提供穩定的靜態壓力源</a:t>
            </a:r>
            <a:endParaRPr lang="en-US" altLang="zh-TW" sz="1700" dirty="0">
              <a:latin typeface="+mn-lt"/>
              <a:ea typeface="微軟正黑體" panose="020B0604030504040204" pitchFamily="34" charset="-120"/>
            </a:endParaRPr>
          </a:p>
          <a:p>
            <a:pPr marL="357188" indent="-357188" algn="just">
              <a:lnSpc>
                <a:spcPct val="150000"/>
              </a:lnSpc>
            </a:pP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(2) </a:t>
            </a:r>
            <a:r>
              <a:rPr lang="en-US" altLang="zh-TW" sz="1700" dirty="0" err="1">
                <a:latin typeface="+mn-lt"/>
                <a:ea typeface="微軟正黑體" panose="020B0604030504040204" pitchFamily="34" charset="-120"/>
              </a:rPr>
              <a:t>MatrixTek</a:t>
            </a:r>
            <a:r>
              <a:rPr lang="zh-TW" altLang="en-US" sz="1700" dirty="0">
                <a:latin typeface="+mn-lt"/>
                <a:ea typeface="微軟正黑體" panose="020B0604030504040204" pitchFamily="34" charset="-120"/>
              </a:rPr>
              <a:t>客製化之壓力感測器動態耐久測試平台，提供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0.5</a:t>
            </a:r>
            <a:r>
              <a:rPr lang="zh-TW" altLang="en-US" sz="1700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–</a:t>
            </a:r>
            <a:r>
              <a:rPr lang="zh-TW" altLang="en-US" sz="1700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30</a:t>
            </a:r>
            <a:r>
              <a:rPr lang="zh-TW" altLang="en-US" sz="1700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1700" dirty="0">
                <a:latin typeface="+mn-lt"/>
                <a:ea typeface="微軟正黑體" panose="020B0604030504040204" pitchFamily="34" charset="-120"/>
              </a:rPr>
              <a:t>Hz</a:t>
            </a:r>
            <a:r>
              <a:rPr lang="zh-TW" altLang="en-US" sz="1700" dirty="0">
                <a:latin typeface="+mn-lt"/>
                <a:ea typeface="微軟正黑體" panose="020B0604030504040204" pitchFamily="34" charset="-120"/>
              </a:rPr>
              <a:t>的動態壓力頻率及可調整之壓力變化範圍。</a:t>
            </a:r>
          </a:p>
        </p:txBody>
      </p:sp>
    </p:spTree>
    <p:extLst>
      <p:ext uri="{BB962C8B-B14F-4D97-AF65-F5344CB8AC3E}">
        <p14:creationId xmlns:p14="http://schemas.microsoft.com/office/powerpoint/2010/main" xmlns="" val="3722412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11292</TotalTime>
  <Words>494</Words>
  <Application>Microsoft Office PowerPoint</Application>
  <PresentationFormat>如螢幕大小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0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Baldwin</dc:creator>
  <cp:lastModifiedBy>usr20170720</cp:lastModifiedBy>
  <cp:revision>1149</cp:revision>
  <cp:lastPrinted>2016-11-30T00:36:38Z</cp:lastPrinted>
  <dcterms:created xsi:type="dcterms:W3CDTF">2015-03-03T00:52:18Z</dcterms:created>
  <dcterms:modified xsi:type="dcterms:W3CDTF">2018-02-25T17:13:39Z</dcterms:modified>
</cp:coreProperties>
</file>