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0" r:id="rId4"/>
    <p:sldId id="271" r:id="rId5"/>
    <p:sldId id="272" r:id="rId6"/>
    <p:sldId id="273" r:id="rId7"/>
    <p:sldId id="274" r:id="rId8"/>
    <p:sldId id="275" r:id="rId9"/>
    <p:sldId id="257" r:id="rId10"/>
    <p:sldId id="258" r:id="rId11"/>
    <p:sldId id="259" r:id="rId12"/>
    <p:sldId id="260" r:id="rId13"/>
    <p:sldId id="261" r:id="rId14"/>
    <p:sldId id="269" r:id="rId15"/>
    <p:sldId id="262" r:id="rId1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C01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3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0BC8-A741-4C90-A5B2-DA92AB73BF76}" type="datetimeFigureOut">
              <a:rPr lang="zh-TW" altLang="en-US" smtClean="0"/>
              <a:pPr/>
              <a:t>2011/5/14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681D-1267-4BC4-855F-1027E7E9838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0BC8-A741-4C90-A5B2-DA92AB73BF76}" type="datetimeFigureOut">
              <a:rPr lang="zh-TW" altLang="en-US" smtClean="0"/>
              <a:pPr/>
              <a:t>2011/5/14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681D-1267-4BC4-855F-1027E7E9838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0BC8-A741-4C90-A5B2-DA92AB73BF76}" type="datetimeFigureOut">
              <a:rPr lang="zh-TW" altLang="en-US" smtClean="0"/>
              <a:pPr/>
              <a:t>2011/5/14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681D-1267-4BC4-855F-1027E7E9838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0BC8-A741-4C90-A5B2-DA92AB73BF76}" type="datetimeFigureOut">
              <a:rPr lang="zh-TW" altLang="en-US" smtClean="0"/>
              <a:pPr/>
              <a:t>2011/5/14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681D-1267-4BC4-855F-1027E7E9838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0BC8-A741-4C90-A5B2-DA92AB73BF76}" type="datetimeFigureOut">
              <a:rPr lang="zh-TW" altLang="en-US" smtClean="0"/>
              <a:pPr/>
              <a:t>2011/5/14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681D-1267-4BC4-855F-1027E7E9838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0BC8-A741-4C90-A5B2-DA92AB73BF76}" type="datetimeFigureOut">
              <a:rPr lang="zh-TW" altLang="en-US" smtClean="0"/>
              <a:pPr/>
              <a:t>2011/5/14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681D-1267-4BC4-855F-1027E7E9838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0BC8-A741-4C90-A5B2-DA92AB73BF76}" type="datetimeFigureOut">
              <a:rPr lang="zh-TW" altLang="en-US" smtClean="0"/>
              <a:pPr/>
              <a:t>2011/5/14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681D-1267-4BC4-855F-1027E7E9838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0BC8-A741-4C90-A5B2-DA92AB73BF76}" type="datetimeFigureOut">
              <a:rPr lang="zh-TW" altLang="en-US" smtClean="0"/>
              <a:pPr/>
              <a:t>2011/5/14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681D-1267-4BC4-855F-1027E7E9838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0BC8-A741-4C90-A5B2-DA92AB73BF76}" type="datetimeFigureOut">
              <a:rPr lang="zh-TW" altLang="en-US" smtClean="0"/>
              <a:pPr/>
              <a:t>2011/5/14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681D-1267-4BC4-855F-1027E7E9838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0BC8-A741-4C90-A5B2-DA92AB73BF76}" type="datetimeFigureOut">
              <a:rPr lang="zh-TW" altLang="en-US" smtClean="0"/>
              <a:pPr/>
              <a:t>2011/5/14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681D-1267-4BC4-855F-1027E7E9838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0BC8-A741-4C90-A5B2-DA92AB73BF76}" type="datetimeFigureOut">
              <a:rPr lang="zh-TW" altLang="en-US" smtClean="0"/>
              <a:pPr/>
              <a:t>2011/5/14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681D-1267-4BC4-855F-1027E7E9838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70BC8-A741-4C90-A5B2-DA92AB73BF76}" type="datetimeFigureOut">
              <a:rPr lang="zh-TW" altLang="en-US" smtClean="0"/>
              <a:pPr/>
              <a:t>2011/5/14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0681D-1267-4BC4-855F-1027E7E9838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jpe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14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3.png"/><Relationship Id="rId9" Type="http://schemas.openxmlformats.org/officeDocument/2006/relationships/oleObject" Target="../embeddings/oleObject7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oleObject" Target="../embeddings/oleObject8.bin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.png"/><Relationship Id="rId9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1152128"/>
          </a:xfrm>
        </p:spPr>
        <p:txBody>
          <a:bodyPr/>
          <a:lstStyle/>
          <a:p>
            <a:r>
              <a:rPr lang="en-US" altLang="zh-TW" dirty="0" smtClean="0">
                <a:solidFill>
                  <a:srgbClr val="002060"/>
                </a:solidFill>
              </a:rPr>
              <a:t>ZIGBEE Network Introduction</a:t>
            </a:r>
            <a:endParaRPr lang="zh-TW" altLang="en-US" dirty="0">
              <a:solidFill>
                <a:srgbClr val="002060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3568" y="1700808"/>
            <a:ext cx="7848872" cy="381642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altLang="zh-TW" sz="5600" b="1" dirty="0">
                <a:solidFill>
                  <a:srgbClr val="002060"/>
                </a:solidFill>
              </a:rPr>
              <a:t>Integrated with </a:t>
            </a:r>
            <a:r>
              <a:rPr lang="en-US" altLang="zh-TW" sz="5600" b="1" dirty="0" err="1">
                <a:solidFill>
                  <a:srgbClr val="002060"/>
                </a:solidFill>
              </a:rPr>
              <a:t>Zigbee</a:t>
            </a:r>
            <a:r>
              <a:rPr lang="en-US" altLang="zh-TW" sz="5600" b="1" dirty="0">
                <a:solidFill>
                  <a:srgbClr val="002060"/>
                </a:solidFill>
              </a:rPr>
              <a:t> or Bluetooth </a:t>
            </a:r>
            <a:r>
              <a:rPr lang="en-US" altLang="zh-TW" sz="5600" b="1" dirty="0" smtClean="0">
                <a:solidFill>
                  <a:srgbClr val="002060"/>
                </a:solidFill>
              </a:rPr>
              <a:t>products</a:t>
            </a: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Operation voltage : DC 7V ~ 40V.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 RS232 Interface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 Meets or Exceeds TIA/EIA-232-F and ITU Recommendation V.28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 Interface : ±12V levels compatibility.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 Data rate : 1200 bps up to 921600 bps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 Characters : 5, 6, 7, 8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 Parity : None, Even, Odd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 Stop bits : 1, 1.5, 2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 Control signals : </a:t>
            </a:r>
            <a:r>
              <a:rPr lang="en-US" altLang="zh-TW" sz="5600" dirty="0" err="1">
                <a:solidFill>
                  <a:srgbClr val="002060"/>
                </a:solidFill>
              </a:rPr>
              <a:t>TxD</a:t>
            </a:r>
            <a:r>
              <a:rPr lang="en-US" altLang="zh-TW" sz="5600" dirty="0">
                <a:solidFill>
                  <a:srgbClr val="002060"/>
                </a:solidFill>
              </a:rPr>
              <a:t>, </a:t>
            </a:r>
            <a:r>
              <a:rPr lang="en-US" altLang="zh-TW" sz="5600" dirty="0" err="1">
                <a:solidFill>
                  <a:srgbClr val="002060"/>
                </a:solidFill>
              </a:rPr>
              <a:t>RxD</a:t>
            </a:r>
            <a:r>
              <a:rPr lang="en-US" altLang="zh-TW" sz="5600" dirty="0">
                <a:solidFill>
                  <a:srgbClr val="002060"/>
                </a:solidFill>
              </a:rPr>
              <a:t>, GND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 RS422/RS485 Interface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 Meet the requirement of the EIA/TIA-485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 4-wire signals : TX+,TX-,RX+,RX-,GND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 Support terminal resistor for TX and RX.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 Up to connect 256 devices on the bus.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 Maximum bit rate up to 115K bps.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 Bus protection: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±30KV, IEC 61000-4-2, Contact/Air Discharge.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±30KV, IEC 61000-4-4, EFT(5/50ns).</a:t>
            </a:r>
            <a:endParaRPr lang="zh-TW" altLang="zh-TW" sz="5600" dirty="0">
              <a:solidFill>
                <a:srgbClr val="002060"/>
              </a:solidFill>
            </a:endParaRPr>
          </a:p>
          <a:p>
            <a:pPr algn="l"/>
            <a:r>
              <a:rPr lang="en-US" altLang="zh-TW" sz="5600" dirty="0">
                <a:solidFill>
                  <a:srgbClr val="002060"/>
                </a:solidFill>
              </a:rPr>
              <a:t>     ±30KV, IEC 61000-4-5, Surge(8/20us).</a:t>
            </a:r>
            <a:endParaRPr lang="zh-TW" altLang="zh-TW" sz="5600" dirty="0">
              <a:solidFill>
                <a:srgbClr val="002060"/>
              </a:solidFill>
            </a:endParaRPr>
          </a:p>
          <a:p>
            <a:endParaRPr lang="en-US" altLang="zh-TW" b="1" dirty="0" smtClean="0">
              <a:solidFill>
                <a:srgbClr val="002060"/>
              </a:solidFill>
            </a:endParaRPr>
          </a:p>
          <a:p>
            <a:endParaRPr lang="en-US" altLang="zh-TW" b="1" dirty="0">
              <a:solidFill>
                <a:srgbClr val="002060"/>
              </a:solidFill>
            </a:endParaRPr>
          </a:p>
          <a:p>
            <a:endParaRPr lang="zh-TW" altLang="en-US" dirty="0">
              <a:solidFill>
                <a:srgbClr val="002060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4869160"/>
            <a:ext cx="1656184" cy="131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1152128"/>
          </a:xfrm>
        </p:spPr>
        <p:txBody>
          <a:bodyPr/>
          <a:lstStyle/>
          <a:p>
            <a:r>
              <a:rPr lang="en-US" altLang="zh-TW" dirty="0" smtClean="0">
                <a:solidFill>
                  <a:srgbClr val="002060"/>
                </a:solidFill>
              </a:rPr>
              <a:t>ZIGBEE Network Introduction</a:t>
            </a:r>
            <a:endParaRPr lang="zh-TW" altLang="en-US" dirty="0">
              <a:solidFill>
                <a:srgbClr val="002060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3568" y="1700808"/>
            <a:ext cx="7848872" cy="3816424"/>
          </a:xfrm>
        </p:spPr>
        <p:txBody>
          <a:bodyPr>
            <a:noAutofit/>
          </a:bodyPr>
          <a:lstStyle/>
          <a:p>
            <a:pPr algn="l"/>
            <a:r>
              <a:rPr lang="en-US" altLang="zh-TW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Integrated with </a:t>
            </a:r>
            <a:r>
              <a:rPr lang="en-US" altLang="zh-TW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Zigbee</a:t>
            </a:r>
            <a:r>
              <a:rPr lang="en-US" altLang="zh-TW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or Bluetooth </a:t>
            </a:r>
            <a:r>
              <a:rPr lang="en-US" altLang="zh-TW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products</a:t>
            </a:r>
          </a:p>
          <a:p>
            <a:pPr algn="l"/>
            <a:r>
              <a:rPr lang="en-US" altLang="zh-TW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Ethernet Interface</a:t>
            </a:r>
            <a:endParaRPr lang="zh-TW" altLang="zh-TW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altLang="zh-TW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Built-in 1.5KV magnetic isolation.</a:t>
            </a:r>
            <a:endParaRPr lang="zh-TW" altLang="zh-TW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altLang="zh-TW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Ethernet Interface : 10Base-T, 100Base-TX</a:t>
            </a:r>
            <a:endParaRPr lang="zh-TW" altLang="zh-TW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altLang="zh-TW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Ethernet Speed/Duplex : Auto-negotiation 10/100Mbps, Full/Half duplex</a:t>
            </a:r>
            <a:endParaRPr lang="zh-TW" altLang="zh-TW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altLang="zh-TW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Protocols Supported : ARP, IP, ICMP,UDP, TCP, DHCP, TFTP, HTTP.</a:t>
            </a:r>
            <a:endParaRPr lang="zh-TW" altLang="zh-TW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altLang="zh-TW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Network Services : TCP Server, TCP Client, Web Control.</a:t>
            </a:r>
            <a:endParaRPr lang="zh-TW" altLang="zh-TW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altLang="zh-TW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altLang="zh-TW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TW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Auto-MDIX : Yes</a:t>
            </a:r>
            <a:endParaRPr lang="zh-TW" altLang="zh-TW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altLang="zh-TW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Build-in web server setting page for parameter by user.</a:t>
            </a:r>
            <a:endParaRPr lang="zh-TW" altLang="zh-TW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altLang="zh-TW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Support all operation system, don’t need any driver.</a:t>
            </a:r>
            <a:endParaRPr lang="zh-TW" altLang="zh-TW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altLang="zh-TW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Cross domain parameter setting utility for windows XP/VISTA/windows 7.</a:t>
            </a:r>
            <a:endParaRPr lang="zh-TW" altLang="zh-TW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altLang="zh-TW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Support V </a:t>
            </a:r>
            <a:r>
              <a:rPr lang="en-US" altLang="zh-TW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irtual</a:t>
            </a:r>
            <a:r>
              <a:rPr lang="en-US" altLang="zh-TW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Serial Port (VSP) utility for simulate RS232 COM port.</a:t>
            </a:r>
            <a:endParaRPr lang="zh-TW" altLang="zh-TW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altLang="zh-TW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zh-TW" alt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5301208"/>
            <a:ext cx="1656184" cy="131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1152128"/>
          </a:xfrm>
        </p:spPr>
        <p:txBody>
          <a:bodyPr/>
          <a:lstStyle/>
          <a:p>
            <a:r>
              <a:rPr lang="en-US" altLang="zh-TW" dirty="0" smtClean="0">
                <a:solidFill>
                  <a:srgbClr val="002060"/>
                </a:solidFill>
              </a:rPr>
              <a:t>ZIGBEE Network Introduction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55576" y="1916832"/>
            <a:ext cx="7848872" cy="3721968"/>
          </a:xfrm>
        </p:spPr>
        <p:txBody>
          <a:bodyPr/>
          <a:lstStyle/>
          <a:p>
            <a:pPr algn="l"/>
            <a:r>
              <a:rPr lang="en-US" altLang="zh-TW" b="1" dirty="0">
                <a:solidFill>
                  <a:schemeClr val="tx2">
                    <a:lumMod val="50000"/>
                  </a:schemeClr>
                </a:solidFill>
              </a:rPr>
              <a:t>Default setting:</a:t>
            </a:r>
            <a:endParaRPr lang="zh-TW" altLang="zh-TW" dirty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en-US" altLang="zh-TW" dirty="0">
                <a:solidFill>
                  <a:schemeClr val="tx2">
                    <a:lumMod val="50000"/>
                  </a:schemeClr>
                </a:solidFill>
              </a:rPr>
              <a:t>The module default IP address is 192.168.0.1, this module build-in a homepage for setting, so user can change internal parameter setting by browser.</a:t>
            </a:r>
            <a:endParaRPr lang="zh-TW" altLang="zh-TW" dirty="0">
              <a:solidFill>
                <a:schemeClr val="tx2">
                  <a:lumMod val="50000"/>
                </a:schemeClr>
              </a:solidFill>
            </a:endParaRPr>
          </a:p>
          <a:p>
            <a:endParaRPr lang="zh-TW" alt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5157192"/>
            <a:ext cx="1656184" cy="131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1152128"/>
          </a:xfrm>
        </p:spPr>
        <p:txBody>
          <a:bodyPr/>
          <a:lstStyle/>
          <a:p>
            <a:r>
              <a:rPr lang="en-US" altLang="zh-TW" dirty="0" smtClean="0"/>
              <a:t>Configure the Gateway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11560" y="1556792"/>
            <a:ext cx="7848872" cy="3721968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altLang="zh-TW" b="1" dirty="0">
                <a:solidFill>
                  <a:schemeClr val="tx2">
                    <a:lumMod val="50000"/>
                  </a:schemeClr>
                </a:solidFill>
              </a:rPr>
              <a:t>Quick start:</a:t>
            </a:r>
          </a:p>
          <a:p>
            <a:pPr algn="l"/>
            <a:r>
              <a:rPr lang="en-US" altLang="zh-TW" dirty="0">
                <a:solidFill>
                  <a:schemeClr val="tx2">
                    <a:lumMod val="50000"/>
                  </a:schemeClr>
                </a:solidFill>
              </a:rPr>
              <a:t>1. Connect RJ45 to Ethernet.</a:t>
            </a:r>
          </a:p>
          <a:p>
            <a:pPr algn="l"/>
            <a:r>
              <a:rPr lang="en-US" altLang="zh-TW" dirty="0">
                <a:solidFill>
                  <a:schemeClr val="tx2">
                    <a:lumMod val="50000"/>
                  </a:schemeClr>
                </a:solidFill>
              </a:rPr>
              <a:t>2. Select RS232 or RS422/RS485 mode.</a:t>
            </a:r>
          </a:p>
          <a:p>
            <a:pPr algn="l"/>
            <a:r>
              <a:rPr lang="en-US" altLang="zh-TW" dirty="0">
                <a:solidFill>
                  <a:schemeClr val="tx2">
                    <a:lumMod val="50000"/>
                  </a:schemeClr>
                </a:solidFill>
              </a:rPr>
              <a:t>3. Connect RS232 DB9 or RS422/RS485 4-wires bus.</a:t>
            </a:r>
          </a:p>
          <a:p>
            <a:pPr algn="l"/>
            <a:r>
              <a:rPr lang="en-US" altLang="zh-TW" dirty="0">
                <a:solidFill>
                  <a:schemeClr val="tx2">
                    <a:lumMod val="50000"/>
                  </a:schemeClr>
                </a:solidFill>
              </a:rPr>
              <a:t>4. Connect DC power input.</a:t>
            </a:r>
          </a:p>
          <a:p>
            <a:pPr algn="l"/>
            <a:r>
              <a:rPr lang="en-US" altLang="zh-TW" dirty="0">
                <a:solidFill>
                  <a:schemeClr val="tx2">
                    <a:lumMod val="50000"/>
                  </a:schemeClr>
                </a:solidFill>
              </a:rPr>
              <a:t>5. Check LED indicator.</a:t>
            </a:r>
          </a:p>
          <a:p>
            <a:pPr algn="l"/>
            <a:r>
              <a:rPr lang="en-US" altLang="zh-TW" dirty="0">
                <a:solidFill>
                  <a:schemeClr val="tx2">
                    <a:lumMod val="50000"/>
                  </a:schemeClr>
                </a:solidFill>
              </a:rPr>
              <a:t>User can use browser and entry the URL(http://192.168.0.1/setting.htm) for setting.</a:t>
            </a:r>
            <a:endParaRPr lang="zh-TW" alt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5157192"/>
            <a:ext cx="1656184" cy="131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95536" y="476673"/>
            <a:ext cx="8132440" cy="1152128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Set up the Serial port &amp; Network port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55576" y="1700808"/>
            <a:ext cx="7848872" cy="720080"/>
          </a:xfrm>
        </p:spPr>
        <p:txBody>
          <a:bodyPr>
            <a:normAutofit/>
          </a:bodyPr>
          <a:lstStyle/>
          <a:p>
            <a:pPr algn="l"/>
            <a:r>
              <a:rPr lang="en-US" altLang="zh-TW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Setup screen</a:t>
            </a:r>
            <a:r>
              <a:rPr lang="en-US" altLang="zh-TW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zh-TW" altLang="en-US" sz="1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092326"/>
            <a:ext cx="5348089" cy="4387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5157192"/>
            <a:ext cx="1656184" cy="131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/>
              <a:t>Network setting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TW" b="1" dirty="0" smtClean="0"/>
              <a:t>Network setting:</a:t>
            </a:r>
          </a:p>
          <a:p>
            <a:r>
              <a:rPr lang="en-US" altLang="zh-TW" dirty="0" smtClean="0"/>
              <a:t>DHCP </a:t>
            </a:r>
            <a:r>
              <a:rPr lang="en-US" altLang="zh-TW" dirty="0" smtClean="0"/>
              <a:t>: Enable DHCP function.</a:t>
            </a:r>
          </a:p>
          <a:p>
            <a:r>
              <a:rPr lang="en-US" altLang="zh-TW" dirty="0" smtClean="0"/>
              <a:t>IP Address : Static IP address</a:t>
            </a:r>
            <a:r>
              <a:rPr lang="zh-TW" altLang="en-US" dirty="0" smtClean="0"/>
              <a:t>，</a:t>
            </a:r>
            <a:r>
              <a:rPr lang="en-US" altLang="zh-TW" dirty="0" smtClean="0"/>
              <a:t>use IPv4 </a:t>
            </a:r>
            <a:r>
              <a:rPr lang="en-US" altLang="zh-TW" dirty="0" smtClean="0"/>
              <a:t>define.</a:t>
            </a:r>
            <a:endParaRPr lang="zh-TW" altLang="en-US" dirty="0" smtClean="0"/>
          </a:p>
          <a:p>
            <a:r>
              <a:rPr lang="en-US" altLang="zh-TW" dirty="0" smtClean="0"/>
              <a:t>Subnet Mask : Mask address</a:t>
            </a:r>
            <a:r>
              <a:rPr lang="zh-TW" altLang="en-US" dirty="0" smtClean="0"/>
              <a:t>，</a:t>
            </a:r>
            <a:r>
              <a:rPr lang="en-US" altLang="zh-TW" dirty="0" smtClean="0"/>
              <a:t> ”</a:t>
            </a:r>
            <a:r>
              <a:rPr lang="en-US" altLang="zh-TW" dirty="0" smtClean="0"/>
              <a:t>255.255.255.0</a:t>
            </a:r>
            <a:r>
              <a:rPr lang="en-US" altLang="zh-TW" dirty="0" smtClean="0"/>
              <a:t>”</a:t>
            </a:r>
            <a:endParaRPr lang="zh-TW" altLang="en-US" dirty="0" smtClean="0"/>
          </a:p>
          <a:p>
            <a:r>
              <a:rPr lang="en-US" altLang="zh-TW" dirty="0" smtClean="0"/>
              <a:t>Gateway : Gateway address</a:t>
            </a:r>
            <a:r>
              <a:rPr lang="zh-TW" altLang="en-US" dirty="0" smtClean="0"/>
              <a:t>，</a:t>
            </a:r>
            <a:r>
              <a:rPr lang="en-US" altLang="zh-TW" dirty="0" smtClean="0"/>
              <a:t> ”</a:t>
            </a:r>
            <a:r>
              <a:rPr lang="en-US" altLang="zh-TW" dirty="0" smtClean="0"/>
              <a:t>xxx.xxx.xxx.254”</a:t>
            </a:r>
            <a:r>
              <a:rPr lang="zh-TW" altLang="en-US" dirty="0" smtClean="0"/>
              <a:t>。</a:t>
            </a:r>
          </a:p>
          <a:p>
            <a:r>
              <a:rPr lang="en-US" altLang="zh-TW" dirty="0" smtClean="0"/>
              <a:t>DNS server : DNS address, Can point to any one DNS server, </a:t>
            </a:r>
            <a:r>
              <a:rPr lang="en-US" altLang="zh-TW" dirty="0" smtClean="0"/>
              <a:t>factory </a:t>
            </a:r>
            <a:r>
              <a:rPr lang="en-US" altLang="zh-TW" dirty="0" smtClean="0"/>
              <a:t>default value </a:t>
            </a:r>
            <a:r>
              <a:rPr lang="en-US" altLang="zh-TW" dirty="0" smtClean="0"/>
              <a:t>is 168.95.1.1</a:t>
            </a:r>
            <a:endParaRPr lang="zh-TW" alt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980728"/>
            <a:ext cx="1656184" cy="131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1152128"/>
          </a:xfrm>
        </p:spPr>
        <p:txBody>
          <a:bodyPr/>
          <a:lstStyle/>
          <a:p>
            <a:r>
              <a:rPr lang="en-US" altLang="zh-TW" dirty="0" smtClean="0"/>
              <a:t>P</a:t>
            </a:r>
            <a:r>
              <a:rPr lang="en-US" altLang="zh-TW" dirty="0" smtClean="0"/>
              <a:t>ower Adapter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55576" y="1916832"/>
            <a:ext cx="7848872" cy="1296144"/>
          </a:xfrm>
        </p:spPr>
        <p:txBody>
          <a:bodyPr>
            <a:normAutofit fontScale="92500"/>
          </a:bodyPr>
          <a:lstStyle/>
          <a:p>
            <a:pPr marL="514350" indent="-514350" algn="l">
              <a:buAutoNum type="arabicPeriod"/>
            </a:pPr>
            <a:r>
              <a:rPr lang="en-US" altLang="zh-TW" b="1" dirty="0" smtClean="0">
                <a:solidFill>
                  <a:srgbClr val="002060"/>
                </a:solidFill>
              </a:rPr>
              <a:t>Low Power : External 2dBi </a:t>
            </a:r>
            <a:r>
              <a:rPr lang="en-US" altLang="zh-TW" b="1" dirty="0" smtClean="0">
                <a:solidFill>
                  <a:srgbClr val="002060"/>
                </a:solidFill>
              </a:rPr>
              <a:t>Dipole </a:t>
            </a:r>
            <a:r>
              <a:rPr lang="en-US" altLang="zh-TW" b="1" dirty="0" smtClean="0">
                <a:solidFill>
                  <a:srgbClr val="002060"/>
                </a:solidFill>
              </a:rPr>
              <a:t>Antenna</a:t>
            </a:r>
          </a:p>
          <a:p>
            <a:pPr algn="l"/>
            <a:r>
              <a:rPr lang="en-US" altLang="zh-TW" b="1" dirty="0" smtClean="0">
                <a:solidFill>
                  <a:srgbClr val="002060"/>
                </a:solidFill>
              </a:rPr>
              <a:t>2.   High Power : External 5dBi </a:t>
            </a:r>
            <a:r>
              <a:rPr lang="en-US" altLang="zh-TW" b="1" dirty="0" smtClean="0">
                <a:solidFill>
                  <a:srgbClr val="002060"/>
                </a:solidFill>
              </a:rPr>
              <a:t>Dipole Antenna</a:t>
            </a:r>
            <a:endParaRPr lang="zh-TW" altLang="zh-TW" dirty="0" smtClean="0">
              <a:solidFill>
                <a:srgbClr val="002060"/>
              </a:solidFill>
            </a:endParaRPr>
          </a:p>
          <a:p>
            <a:pPr marL="514350" indent="-514350" algn="l">
              <a:buAutoNum type="arabicPeriod"/>
            </a:pPr>
            <a:endParaRPr lang="en-US" altLang="zh-TW" b="1" dirty="0" smtClean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356992"/>
            <a:ext cx="201622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1152128"/>
          </a:xfrm>
        </p:spPr>
        <p:txBody>
          <a:bodyPr/>
          <a:lstStyle/>
          <a:p>
            <a:r>
              <a:rPr lang="en-US" altLang="zh-TW" dirty="0" smtClean="0"/>
              <a:t>Configuration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55576" y="1700808"/>
            <a:ext cx="7848872" cy="720080"/>
          </a:xfrm>
        </p:spPr>
        <p:txBody>
          <a:bodyPr/>
          <a:lstStyle/>
          <a:p>
            <a:pPr marL="0" lvl="1" algn="l"/>
            <a:r>
              <a:rPr lang="en-US" altLang="zh-TW" b="1" dirty="0" smtClean="0">
                <a:solidFill>
                  <a:srgbClr val="002060"/>
                </a:solidFill>
              </a:rPr>
              <a:t>Adapter Profiles </a:t>
            </a:r>
            <a:endParaRPr lang="zh-TW" altLang="zh-TW" b="1" dirty="0" smtClean="0">
              <a:solidFill>
                <a:srgbClr val="002060"/>
              </a:solidFill>
            </a:endParaRPr>
          </a:p>
          <a:p>
            <a:endParaRPr lang="zh-TW" altLang="en-US" dirty="0"/>
          </a:p>
        </p:txBody>
      </p:sp>
      <p:grpSp>
        <p:nvGrpSpPr>
          <p:cNvPr id="27649" name="Group 1"/>
          <p:cNvGrpSpPr>
            <a:grpSpLocks/>
          </p:cNvGrpSpPr>
          <p:nvPr/>
        </p:nvGrpSpPr>
        <p:grpSpPr bwMode="auto">
          <a:xfrm>
            <a:off x="1259632" y="2935287"/>
            <a:ext cx="5743575" cy="3922713"/>
            <a:chOff x="1560" y="951"/>
            <a:chExt cx="9044" cy="6177"/>
          </a:xfrm>
        </p:grpSpPr>
        <p:pic>
          <p:nvPicPr>
            <p:cNvPr id="276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73" y="2065"/>
              <a:ext cx="2538" cy="50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27651" name="Text Box 3"/>
            <p:cNvSpPr txBox="1">
              <a:spLocks noChangeArrowheads="1"/>
            </p:cNvSpPr>
            <p:nvPr/>
          </p:nvSpPr>
          <p:spPr bwMode="auto">
            <a:xfrm>
              <a:off x="2085" y="4715"/>
              <a:ext cx="2627" cy="44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rPr>
                <a:t>Red LED: Power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zh-TW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endParaRPr>
            </a:p>
          </p:txBody>
        </p:sp>
        <p:grpSp>
          <p:nvGrpSpPr>
            <p:cNvPr id="27652" name="Group 4"/>
            <p:cNvGrpSpPr>
              <a:grpSpLocks/>
            </p:cNvGrpSpPr>
            <p:nvPr/>
          </p:nvGrpSpPr>
          <p:grpSpPr bwMode="auto">
            <a:xfrm>
              <a:off x="2115" y="5259"/>
              <a:ext cx="2627" cy="455"/>
              <a:chOff x="1200" y="3408"/>
              <a:chExt cx="2626" cy="454"/>
            </a:xfrm>
          </p:grpSpPr>
          <p:sp>
            <p:nvSpPr>
              <p:cNvPr id="27653" name="AutoShape 5"/>
              <p:cNvSpPr>
                <a:spLocks noChangeArrowheads="1"/>
              </p:cNvSpPr>
              <p:nvPr/>
            </p:nvSpPr>
            <p:spPr bwMode="auto">
              <a:xfrm>
                <a:off x="1201" y="3409"/>
                <a:ext cx="2625" cy="453"/>
              </a:xfrm>
              <a:prstGeom prst="wedgeRectCallout">
                <a:avLst>
                  <a:gd name="adj1" fmla="val 65755"/>
                  <a:gd name="adj2" fmla="val -8333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27654" name="Text Box 6"/>
              <p:cNvSpPr txBox="1">
                <a:spLocks noChangeArrowheads="1"/>
              </p:cNvSpPr>
              <p:nvPr/>
            </p:nvSpPr>
            <p:spPr bwMode="auto">
              <a:xfrm>
                <a:off x="1200" y="3408"/>
                <a:ext cx="2626" cy="4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12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新細明體" pitchFamily="18" charset="-120"/>
                    <a:cs typeface="新細明體" pitchFamily="18" charset="-120"/>
                  </a:rPr>
                  <a:t>Digital I/O Jack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zh-TW" altLang="zh-TW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</p:grpSp>
        <p:grpSp>
          <p:nvGrpSpPr>
            <p:cNvPr id="27655" name="Group 7"/>
            <p:cNvGrpSpPr>
              <a:grpSpLocks/>
            </p:cNvGrpSpPr>
            <p:nvPr/>
          </p:nvGrpSpPr>
          <p:grpSpPr bwMode="auto">
            <a:xfrm>
              <a:off x="7725" y="951"/>
              <a:ext cx="2879" cy="1964"/>
              <a:chOff x="7005" y="270"/>
              <a:chExt cx="2878" cy="1618"/>
            </a:xfrm>
          </p:grpSpPr>
          <p:sp>
            <p:nvSpPr>
              <p:cNvPr id="27656" name="AutoShape 8"/>
              <p:cNvSpPr>
                <a:spLocks noChangeArrowheads="1"/>
              </p:cNvSpPr>
              <p:nvPr/>
            </p:nvSpPr>
            <p:spPr bwMode="auto">
              <a:xfrm>
                <a:off x="7006" y="271"/>
                <a:ext cx="2877" cy="1617"/>
              </a:xfrm>
              <a:prstGeom prst="wedgeRectCallout">
                <a:avLst>
                  <a:gd name="adj1" fmla="val -100417"/>
                  <a:gd name="adj2" fmla="val 47097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27657" name="Text Box 9"/>
              <p:cNvSpPr txBox="1">
                <a:spLocks noChangeArrowheads="1"/>
              </p:cNvSpPr>
              <p:nvPr/>
            </p:nvSpPr>
            <p:spPr bwMode="auto">
              <a:xfrm>
                <a:off x="7005" y="270"/>
                <a:ext cx="2878" cy="161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12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新細明體" pitchFamily="18" charset="-120"/>
                    <a:cs typeface="新細明體" pitchFamily="18" charset="-120"/>
                  </a:rPr>
                  <a:t>Firmware Switching by DIP Switch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12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新細明體" pitchFamily="18" charset="-120"/>
                    <a:cs typeface="新細明體" pitchFamily="18" charset="-120"/>
                  </a:rPr>
                  <a:t>C: Coordinator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12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新細明體" pitchFamily="18" charset="-120"/>
                    <a:cs typeface="新細明體" pitchFamily="18" charset="-120"/>
                  </a:rPr>
                  <a:t>R: Router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12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新細明體" pitchFamily="18" charset="-120"/>
                    <a:cs typeface="新細明體" pitchFamily="18" charset="-120"/>
                  </a:rPr>
                  <a:t>D: Device</a:t>
                </a:r>
                <a:endParaRPr kumimoji="1" lang="zh-TW" altLang="zh-TW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</p:grpSp>
        <p:grpSp>
          <p:nvGrpSpPr>
            <p:cNvPr id="27658" name="Group 10"/>
            <p:cNvGrpSpPr>
              <a:grpSpLocks/>
            </p:cNvGrpSpPr>
            <p:nvPr/>
          </p:nvGrpSpPr>
          <p:grpSpPr bwMode="auto">
            <a:xfrm>
              <a:off x="7440" y="3425"/>
              <a:ext cx="2879" cy="513"/>
              <a:chOff x="6720" y="1859"/>
              <a:chExt cx="2878" cy="512"/>
            </a:xfrm>
          </p:grpSpPr>
          <p:sp>
            <p:nvSpPr>
              <p:cNvPr id="27659" name="AutoShape 11"/>
              <p:cNvSpPr>
                <a:spLocks noChangeArrowheads="1"/>
              </p:cNvSpPr>
              <p:nvPr/>
            </p:nvSpPr>
            <p:spPr bwMode="auto">
              <a:xfrm>
                <a:off x="6721" y="1861"/>
                <a:ext cx="2877" cy="510"/>
              </a:xfrm>
              <a:prstGeom prst="wedgeRectCallout">
                <a:avLst>
                  <a:gd name="adj1" fmla="val -94931"/>
                  <a:gd name="adj2" fmla="val 74949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27660" name="Text Box 12"/>
              <p:cNvSpPr txBox="1">
                <a:spLocks noChangeArrowheads="1"/>
              </p:cNvSpPr>
              <p:nvPr/>
            </p:nvSpPr>
            <p:spPr bwMode="auto">
              <a:xfrm>
                <a:off x="6720" y="1859"/>
                <a:ext cx="2878" cy="51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12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新細明體" pitchFamily="18" charset="-120"/>
                    <a:cs typeface="新細明體" pitchFamily="18" charset="-120"/>
                  </a:rPr>
                  <a:t>Blue LED: Analog</a:t>
                </a:r>
                <a:endParaRPr kumimoji="1" lang="zh-TW" altLang="zh-TW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</p:grpSp>
        <p:grpSp>
          <p:nvGrpSpPr>
            <p:cNvPr id="27661" name="Group 13"/>
            <p:cNvGrpSpPr>
              <a:grpSpLocks/>
            </p:cNvGrpSpPr>
            <p:nvPr/>
          </p:nvGrpSpPr>
          <p:grpSpPr bwMode="auto">
            <a:xfrm>
              <a:off x="7441" y="4220"/>
              <a:ext cx="2879" cy="513"/>
              <a:chOff x="6721" y="134"/>
              <a:chExt cx="2878" cy="512"/>
            </a:xfrm>
          </p:grpSpPr>
          <p:sp>
            <p:nvSpPr>
              <p:cNvPr id="27662" name="AutoShape 14"/>
              <p:cNvSpPr>
                <a:spLocks noChangeArrowheads="1"/>
              </p:cNvSpPr>
              <p:nvPr/>
            </p:nvSpPr>
            <p:spPr bwMode="auto">
              <a:xfrm>
                <a:off x="6722" y="136"/>
                <a:ext cx="2877" cy="510"/>
              </a:xfrm>
              <a:prstGeom prst="wedgeRectCallout">
                <a:avLst>
                  <a:gd name="adj1" fmla="val -69028"/>
                  <a:gd name="adj2" fmla="val 42009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27663" name="Text Box 15"/>
              <p:cNvSpPr txBox="1">
                <a:spLocks noChangeArrowheads="1"/>
              </p:cNvSpPr>
              <p:nvPr/>
            </p:nvSpPr>
            <p:spPr bwMode="auto">
              <a:xfrm>
                <a:off x="6721" y="134"/>
                <a:ext cx="2878" cy="51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12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新細明體" pitchFamily="18" charset="-120"/>
                    <a:cs typeface="新細明體" pitchFamily="18" charset="-120"/>
                  </a:rPr>
                  <a:t>Mini USB</a:t>
                </a:r>
                <a:endParaRPr kumimoji="1" lang="zh-TW" altLang="zh-TW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</p:grpSp>
        <p:grpSp>
          <p:nvGrpSpPr>
            <p:cNvPr id="27664" name="Group 16"/>
            <p:cNvGrpSpPr>
              <a:grpSpLocks/>
            </p:cNvGrpSpPr>
            <p:nvPr/>
          </p:nvGrpSpPr>
          <p:grpSpPr bwMode="auto">
            <a:xfrm>
              <a:off x="7575" y="5015"/>
              <a:ext cx="2879" cy="513"/>
              <a:chOff x="6855" y="209"/>
              <a:chExt cx="2878" cy="512"/>
            </a:xfrm>
          </p:grpSpPr>
          <p:sp>
            <p:nvSpPr>
              <p:cNvPr id="27665" name="AutoShape 17"/>
              <p:cNvSpPr>
                <a:spLocks noChangeArrowheads="1"/>
              </p:cNvSpPr>
              <p:nvPr/>
            </p:nvSpPr>
            <p:spPr bwMode="auto">
              <a:xfrm>
                <a:off x="6856" y="211"/>
                <a:ext cx="2877" cy="510"/>
              </a:xfrm>
              <a:prstGeom prst="wedgeRectCallout">
                <a:avLst>
                  <a:gd name="adj1" fmla="val -71495"/>
                  <a:gd name="adj2" fmla="val -11986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27666" name="Text Box 18"/>
              <p:cNvSpPr txBox="1">
                <a:spLocks noChangeArrowheads="1"/>
              </p:cNvSpPr>
              <p:nvPr/>
            </p:nvSpPr>
            <p:spPr bwMode="auto">
              <a:xfrm>
                <a:off x="6855" y="209"/>
                <a:ext cx="2878" cy="51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12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新細明體" pitchFamily="18" charset="-120"/>
                    <a:cs typeface="新細明體" pitchFamily="18" charset="-120"/>
                  </a:rPr>
                  <a:t>External Battery Jack</a:t>
                </a:r>
                <a:endParaRPr kumimoji="1" lang="zh-TW" altLang="zh-TW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</p:grpSp>
        <p:grpSp>
          <p:nvGrpSpPr>
            <p:cNvPr id="27667" name="Group 19"/>
            <p:cNvGrpSpPr>
              <a:grpSpLocks/>
            </p:cNvGrpSpPr>
            <p:nvPr/>
          </p:nvGrpSpPr>
          <p:grpSpPr bwMode="auto">
            <a:xfrm>
              <a:off x="7545" y="5720"/>
              <a:ext cx="2879" cy="513"/>
              <a:chOff x="6825" y="194"/>
              <a:chExt cx="2878" cy="512"/>
            </a:xfrm>
          </p:grpSpPr>
          <p:sp>
            <p:nvSpPr>
              <p:cNvPr id="27668" name="AutoShape 20"/>
              <p:cNvSpPr>
                <a:spLocks noChangeArrowheads="1"/>
              </p:cNvSpPr>
              <p:nvPr/>
            </p:nvSpPr>
            <p:spPr bwMode="auto">
              <a:xfrm>
                <a:off x="6826" y="196"/>
                <a:ext cx="2877" cy="510"/>
              </a:xfrm>
              <a:prstGeom prst="wedgeRectCallout">
                <a:avLst>
                  <a:gd name="adj1" fmla="val -71079"/>
                  <a:gd name="adj2" fmla="val -25634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27669" name="Text Box 21"/>
              <p:cNvSpPr txBox="1">
                <a:spLocks noChangeArrowheads="1"/>
              </p:cNvSpPr>
              <p:nvPr/>
            </p:nvSpPr>
            <p:spPr bwMode="auto">
              <a:xfrm>
                <a:off x="6825" y="194"/>
                <a:ext cx="2878" cy="51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12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新細明體" pitchFamily="18" charset="-120"/>
                    <a:cs typeface="新細明體" pitchFamily="18" charset="-120"/>
                  </a:rPr>
                  <a:t>Analog Input Jack</a:t>
                </a:r>
                <a:endParaRPr kumimoji="1" lang="zh-TW" altLang="zh-TW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</p:grpSp>
        <p:grpSp>
          <p:nvGrpSpPr>
            <p:cNvPr id="27670" name="Group 22"/>
            <p:cNvGrpSpPr>
              <a:grpSpLocks/>
            </p:cNvGrpSpPr>
            <p:nvPr/>
          </p:nvGrpSpPr>
          <p:grpSpPr bwMode="auto">
            <a:xfrm>
              <a:off x="1560" y="2165"/>
              <a:ext cx="2999" cy="513"/>
              <a:chOff x="840" y="599"/>
              <a:chExt cx="2998" cy="512"/>
            </a:xfrm>
          </p:grpSpPr>
          <p:sp>
            <p:nvSpPr>
              <p:cNvPr id="27671" name="AutoShape 23"/>
              <p:cNvSpPr>
                <a:spLocks noChangeArrowheads="1"/>
              </p:cNvSpPr>
              <p:nvPr/>
            </p:nvSpPr>
            <p:spPr bwMode="auto">
              <a:xfrm>
                <a:off x="841" y="602"/>
                <a:ext cx="2997" cy="510"/>
              </a:xfrm>
              <a:prstGeom prst="wedgeRectCallout">
                <a:avLst>
                  <a:gd name="adj1" fmla="val 90231"/>
                  <a:gd name="adj2" fmla="val 26412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27672" name="Text Box 24"/>
              <p:cNvSpPr txBox="1">
                <a:spLocks noChangeArrowheads="1"/>
              </p:cNvSpPr>
              <p:nvPr/>
            </p:nvSpPr>
            <p:spPr bwMode="auto">
              <a:xfrm>
                <a:off x="840" y="599"/>
                <a:ext cx="2998" cy="51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12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新細明體" pitchFamily="18" charset="-120"/>
                    <a:cs typeface="新細明體" pitchFamily="18" charset="-120"/>
                  </a:rPr>
                  <a:t>RS-232 DB9 Connector</a:t>
                </a:r>
                <a:endParaRPr kumimoji="1" lang="zh-TW" altLang="zh-TW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endParaRPr>
              </a:p>
            </p:txBody>
          </p:sp>
        </p:grpSp>
        <p:sp>
          <p:nvSpPr>
            <p:cNvPr id="27673" name="AutoShape 25"/>
            <p:cNvSpPr>
              <a:spLocks noChangeArrowheads="1"/>
            </p:cNvSpPr>
            <p:nvPr/>
          </p:nvSpPr>
          <p:spPr bwMode="auto">
            <a:xfrm>
              <a:off x="1950" y="3450"/>
              <a:ext cx="2715" cy="570"/>
            </a:xfrm>
            <a:prstGeom prst="wedgeRectCallout">
              <a:avLst>
                <a:gd name="adj1" fmla="val 85431"/>
                <a:gd name="adj2" fmla="val 4737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rPr>
                <a:t>Blue LED: Digital</a:t>
              </a:r>
              <a:endParaRPr kumimoji="1" lang="zh-TW" altLang="zh-TW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endParaRPr>
            </a:p>
          </p:txBody>
        </p:sp>
        <p:sp>
          <p:nvSpPr>
            <p:cNvPr id="27674" name="AutoShape 26"/>
            <p:cNvSpPr>
              <a:spLocks noChangeArrowheads="1"/>
            </p:cNvSpPr>
            <p:nvPr/>
          </p:nvSpPr>
          <p:spPr bwMode="auto">
            <a:xfrm>
              <a:off x="1650" y="4140"/>
              <a:ext cx="3045" cy="465"/>
            </a:xfrm>
            <a:prstGeom prst="wedgeRectCallout">
              <a:avLst>
                <a:gd name="adj1" fmla="val 88653"/>
                <a:gd name="adj2" fmla="val -1611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新細明體" pitchFamily="18" charset="-120"/>
                  <a:cs typeface="新細明體" pitchFamily="18" charset="-120"/>
                </a:rPr>
                <a:t>DIP Switch for Firmware</a:t>
              </a:r>
              <a:endParaRPr kumimoji="1" lang="zh-TW" altLang="zh-TW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1152128"/>
          </a:xfrm>
        </p:spPr>
        <p:txBody>
          <a:bodyPr/>
          <a:lstStyle/>
          <a:p>
            <a:r>
              <a:rPr lang="en-US" altLang="zh-TW" dirty="0" smtClean="0"/>
              <a:t>Configuration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55576" y="1916832"/>
            <a:ext cx="7848872" cy="432048"/>
          </a:xfrm>
        </p:spPr>
        <p:txBody>
          <a:bodyPr>
            <a:normAutofit fontScale="85000" lnSpcReduction="20000"/>
          </a:bodyPr>
          <a:lstStyle/>
          <a:p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4005064"/>
            <a:ext cx="1152128" cy="248702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3140968"/>
            <a:ext cx="1152128" cy="219466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Picture 5" descr="cellpipe50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3284984"/>
            <a:ext cx="1457325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文字方塊 7"/>
          <p:cNvSpPr txBox="1"/>
          <p:nvPr/>
        </p:nvSpPr>
        <p:spPr>
          <a:xfrm>
            <a:off x="2051720" y="2852936"/>
            <a:ext cx="2024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ADSL/VDSL Modem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4283968" y="4869160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ZIGBEE Gateway</a:t>
            </a:r>
            <a:endParaRPr lang="zh-TW" altLang="en-US" dirty="0"/>
          </a:p>
        </p:txBody>
      </p:sp>
      <p:cxnSp>
        <p:nvCxnSpPr>
          <p:cNvPr id="10" name="直線單箭頭接點 9"/>
          <p:cNvCxnSpPr/>
          <p:nvPr/>
        </p:nvCxnSpPr>
        <p:spPr>
          <a:xfrm rot="10800000">
            <a:off x="3419872" y="3861048"/>
            <a:ext cx="576064" cy="216024"/>
          </a:xfrm>
          <a:prstGeom prst="straightConnector1">
            <a:avLst/>
          </a:prstGeom>
          <a:ln w="38100">
            <a:solidFill>
              <a:srgbClr val="EEC01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 rot="10800000">
            <a:off x="1763688" y="3284984"/>
            <a:ext cx="504056" cy="288032"/>
          </a:xfrm>
          <a:prstGeom prst="straightConnector1">
            <a:avLst/>
          </a:prstGeom>
          <a:ln w="38100">
            <a:solidFill>
              <a:srgbClr val="EEC01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266"/>
          <p:cNvGrpSpPr>
            <a:grpSpLocks/>
          </p:cNvGrpSpPr>
          <p:nvPr/>
        </p:nvGrpSpPr>
        <p:grpSpPr bwMode="auto">
          <a:xfrm>
            <a:off x="0" y="2492896"/>
            <a:ext cx="1943100" cy="1133475"/>
            <a:chOff x="1560" y="3120"/>
            <a:chExt cx="1224" cy="714"/>
          </a:xfrm>
        </p:grpSpPr>
        <p:sp>
          <p:nvSpPr>
            <p:cNvPr id="15" name="AutoShape 7"/>
            <p:cNvSpPr>
              <a:spLocks noChangeArrowheads="1"/>
            </p:cNvSpPr>
            <p:nvPr/>
          </p:nvSpPr>
          <p:spPr bwMode="auto">
            <a:xfrm>
              <a:off x="1560" y="3120"/>
              <a:ext cx="1224" cy="714"/>
            </a:xfrm>
            <a:prstGeom prst="cloudCallout">
              <a:avLst>
                <a:gd name="adj1" fmla="val -30676"/>
                <a:gd name="adj2" fmla="val 21778"/>
              </a:avLst>
            </a:prstGeom>
            <a:solidFill>
              <a:srgbClr val="DDDDDD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zh-TW" sz="1800">
                <a:latin typeface="Arial" charset="0"/>
              </a:endParaRPr>
            </a:p>
          </p:txBody>
        </p:sp>
        <p:sp>
          <p:nvSpPr>
            <p:cNvPr id="16" name="Rectangle 265"/>
            <p:cNvSpPr>
              <a:spLocks noChangeArrowheads="1"/>
            </p:cNvSpPr>
            <p:nvPr/>
          </p:nvSpPr>
          <p:spPr bwMode="auto">
            <a:xfrm>
              <a:off x="1776" y="3360"/>
              <a:ext cx="720" cy="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0" hangingPunct="0"/>
              <a:r>
                <a:rPr kumimoji="0" lang="en-US" altLang="zh-TW" sz="1400" b="1" dirty="0">
                  <a:solidFill>
                    <a:srgbClr val="000000"/>
                  </a:solidFill>
                  <a:latin typeface="Arial" charset="0"/>
                </a:rPr>
                <a:t>IP </a:t>
              </a:r>
            </a:p>
            <a:p>
              <a:pPr algn="ctr" eaLnBrk="0" hangingPunct="0"/>
              <a:r>
                <a:rPr kumimoji="0" lang="en-US" altLang="zh-TW" sz="1400" b="1" dirty="0">
                  <a:solidFill>
                    <a:srgbClr val="000000"/>
                  </a:solidFill>
                  <a:latin typeface="Arial" charset="0"/>
                </a:rPr>
                <a:t>Network</a:t>
              </a:r>
              <a:endParaRPr kumimoji="0" lang="en-US" altLang="zh-TW" sz="1400" b="1" dirty="0">
                <a:latin typeface="Arial" charset="0"/>
              </a:endParaRPr>
            </a:p>
          </p:txBody>
        </p:sp>
      </p:grpSp>
      <p:graphicFrame>
        <p:nvGraphicFramePr>
          <p:cNvPr id="3077" name="Object 14"/>
          <p:cNvGraphicFramePr>
            <a:graphicFrameLocks noChangeAspect="1"/>
          </p:cNvGraphicFramePr>
          <p:nvPr/>
        </p:nvGraphicFramePr>
        <p:xfrm>
          <a:off x="7296304" y="4869160"/>
          <a:ext cx="650300" cy="616074"/>
        </p:xfrm>
        <a:graphic>
          <a:graphicData uri="http://schemas.openxmlformats.org/presentationml/2006/ole">
            <p:oleObj spid="_x0000_s3077" name="VISIO" r:id="rId6" imgW="882360" imgH="788760" progId="">
              <p:embed/>
            </p:oleObj>
          </a:graphicData>
        </a:graphic>
      </p:graphicFrame>
      <p:graphicFrame>
        <p:nvGraphicFramePr>
          <p:cNvPr id="3078" name="Object 14"/>
          <p:cNvGraphicFramePr>
            <a:graphicFrameLocks noChangeAspect="1"/>
          </p:cNvGraphicFramePr>
          <p:nvPr/>
        </p:nvGraphicFramePr>
        <p:xfrm>
          <a:off x="5652120" y="4293096"/>
          <a:ext cx="650179" cy="504056"/>
        </p:xfrm>
        <a:graphic>
          <a:graphicData uri="http://schemas.openxmlformats.org/presentationml/2006/ole">
            <p:oleObj spid="_x0000_s3078" name="VISIO" r:id="rId7" imgW="882360" imgH="788760" progId="">
              <p:embed/>
            </p:oleObj>
          </a:graphicData>
        </a:graphic>
      </p:graphicFrame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400000">
            <a:off x="3346678" y="2710106"/>
            <a:ext cx="2915816" cy="1329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80" name="Object 34"/>
          <p:cNvGraphicFramePr>
            <a:graphicFrameLocks noChangeAspect="1"/>
          </p:cNvGraphicFramePr>
          <p:nvPr/>
        </p:nvGraphicFramePr>
        <p:xfrm>
          <a:off x="179512" y="4941168"/>
          <a:ext cx="1143000" cy="946150"/>
        </p:xfrm>
        <a:graphic>
          <a:graphicData uri="http://schemas.openxmlformats.org/presentationml/2006/ole">
            <p:oleObj spid="_x0000_s3080" name="多媒體項目" r:id="rId9" imgW="5680800" imgH="3978000" progId="">
              <p:embed/>
            </p:oleObj>
          </a:graphicData>
        </a:graphic>
      </p:graphicFrame>
      <p:cxnSp>
        <p:nvCxnSpPr>
          <p:cNvPr id="23" name="直線接點 22"/>
          <p:cNvCxnSpPr/>
          <p:nvPr/>
        </p:nvCxnSpPr>
        <p:spPr>
          <a:xfrm rot="5400000">
            <a:off x="-108520" y="4221088"/>
            <a:ext cx="12961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Configuration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1"/>
          </a:xfrm>
        </p:spPr>
        <p:txBody>
          <a:bodyPr/>
          <a:lstStyle/>
          <a:p>
            <a:r>
              <a:rPr lang="en-US" altLang="zh-TW" dirty="0" smtClean="0"/>
              <a:t>Local Mesh Network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204864"/>
            <a:ext cx="7596123" cy="38884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>
                <a:solidFill>
                  <a:srgbClr val="002060"/>
                </a:solidFill>
              </a:rPr>
              <a:t>Link Distance</a:t>
            </a:r>
            <a:br>
              <a:rPr lang="en-US" altLang="zh-TW" dirty="0" smtClean="0">
                <a:solidFill>
                  <a:srgbClr val="002060"/>
                </a:solidFill>
              </a:rPr>
            </a:b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11560" y="1268760"/>
            <a:ext cx="7848872" cy="3096344"/>
          </a:xfrm>
        </p:spPr>
        <p:txBody>
          <a:bodyPr/>
          <a:lstStyle/>
          <a:p>
            <a:pPr lvl="0" algn="l"/>
            <a:r>
              <a:rPr lang="en-US" altLang="zh-TW" dirty="0" smtClean="0">
                <a:solidFill>
                  <a:srgbClr val="002060"/>
                </a:solidFill>
              </a:rPr>
              <a:t>Low </a:t>
            </a:r>
            <a:r>
              <a:rPr lang="en-US" altLang="zh-TW" dirty="0">
                <a:solidFill>
                  <a:srgbClr val="002060"/>
                </a:solidFill>
              </a:rPr>
              <a:t>Power: 30~50 meters (Open Space)</a:t>
            </a:r>
            <a:endParaRPr lang="zh-TW" altLang="zh-TW" dirty="0">
              <a:solidFill>
                <a:srgbClr val="002060"/>
              </a:solidFill>
            </a:endParaRPr>
          </a:p>
          <a:p>
            <a:pPr lvl="0" algn="l"/>
            <a:r>
              <a:rPr lang="en-US" altLang="zh-TW" dirty="0">
                <a:solidFill>
                  <a:srgbClr val="002060"/>
                </a:solidFill>
              </a:rPr>
              <a:t>High Power: 500~800 meters (Open Space)</a:t>
            </a:r>
            <a:endParaRPr lang="zh-TW" altLang="zh-TW" dirty="0">
              <a:solidFill>
                <a:srgbClr val="002060"/>
              </a:solidFill>
            </a:endParaRPr>
          </a:p>
          <a:p>
            <a:pPr lvl="0" algn="l"/>
            <a:r>
              <a:rPr lang="en-US" altLang="zh-TW" dirty="0">
                <a:solidFill>
                  <a:srgbClr val="002060"/>
                </a:solidFill>
              </a:rPr>
              <a:t>Up to 5 levels or 20 nodes in one </a:t>
            </a:r>
            <a:r>
              <a:rPr lang="en-US" altLang="zh-TW" dirty="0" smtClean="0">
                <a:solidFill>
                  <a:srgbClr val="002060"/>
                </a:solidFill>
              </a:rPr>
              <a:t>level</a:t>
            </a:r>
          </a:p>
          <a:p>
            <a:pPr lvl="0" algn="l"/>
            <a:r>
              <a:rPr lang="en-US" altLang="zh-TW" dirty="0" smtClean="0">
                <a:solidFill>
                  <a:srgbClr val="002060"/>
                </a:solidFill>
              </a:rPr>
              <a:t>For example :</a:t>
            </a:r>
          </a:p>
          <a:p>
            <a:pPr lvl="0" algn="l"/>
            <a:r>
              <a:rPr lang="en-US" altLang="zh-TW" dirty="0" smtClean="0">
                <a:solidFill>
                  <a:srgbClr val="002060"/>
                </a:solidFill>
              </a:rPr>
              <a:t>Router can be up to 5 level.</a:t>
            </a:r>
            <a:endParaRPr lang="zh-TW" altLang="zh-TW" dirty="0">
              <a:solidFill>
                <a:srgbClr val="002060"/>
              </a:solidFill>
            </a:endParaRPr>
          </a:p>
          <a:p>
            <a:pPr algn="l"/>
            <a:endParaRPr lang="en-US" altLang="zh-TW" dirty="0">
              <a:solidFill>
                <a:srgbClr val="002060"/>
              </a:solidFill>
            </a:endParaRPr>
          </a:p>
          <a:p>
            <a:pPr algn="l"/>
            <a:endParaRPr lang="zh-TW" altLang="en-US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509120"/>
            <a:ext cx="576063" cy="125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4437112"/>
            <a:ext cx="576063" cy="125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4437112"/>
            <a:ext cx="576063" cy="125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4725144"/>
            <a:ext cx="576063" cy="125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4365104"/>
            <a:ext cx="576063" cy="125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直線單箭頭接點 9"/>
          <p:cNvCxnSpPr/>
          <p:nvPr/>
        </p:nvCxnSpPr>
        <p:spPr>
          <a:xfrm rot="10800000" flipV="1">
            <a:off x="5364088" y="5373216"/>
            <a:ext cx="648072" cy="432048"/>
          </a:xfrm>
          <a:prstGeom prst="straightConnector1">
            <a:avLst/>
          </a:prstGeom>
          <a:ln w="38100">
            <a:solidFill>
              <a:srgbClr val="EEC01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 rot="10800000">
            <a:off x="4283968" y="5373216"/>
            <a:ext cx="864096" cy="288032"/>
          </a:xfrm>
          <a:prstGeom prst="straightConnector1">
            <a:avLst/>
          </a:prstGeom>
          <a:ln w="38100">
            <a:solidFill>
              <a:srgbClr val="EEC01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 rot="10800000">
            <a:off x="3491880" y="5445224"/>
            <a:ext cx="432048" cy="1588"/>
          </a:xfrm>
          <a:prstGeom prst="straightConnector1">
            <a:avLst/>
          </a:prstGeom>
          <a:ln w="38100">
            <a:solidFill>
              <a:srgbClr val="EEC01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rot="10800000">
            <a:off x="2555776" y="5373216"/>
            <a:ext cx="432048" cy="1588"/>
          </a:xfrm>
          <a:prstGeom prst="straightConnector1">
            <a:avLst/>
          </a:prstGeom>
          <a:ln w="38100">
            <a:solidFill>
              <a:srgbClr val="EEC01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/>
          <p:nvPr/>
        </p:nvCxnSpPr>
        <p:spPr>
          <a:xfrm rot="10800000">
            <a:off x="6372200" y="5229200"/>
            <a:ext cx="1008112" cy="1588"/>
          </a:xfrm>
          <a:prstGeom prst="straightConnector1">
            <a:avLst/>
          </a:prstGeom>
          <a:ln w="38100">
            <a:solidFill>
              <a:srgbClr val="EEC01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4437112"/>
            <a:ext cx="792088" cy="107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文字方塊 23"/>
          <p:cNvSpPr txBox="1"/>
          <p:nvPr/>
        </p:nvSpPr>
        <p:spPr>
          <a:xfrm>
            <a:off x="7452320" y="5589240"/>
            <a:ext cx="811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Device</a:t>
            </a:r>
            <a:endParaRPr lang="zh-TW" altLang="en-US" dirty="0"/>
          </a:p>
        </p:txBody>
      </p:sp>
      <p:cxnSp>
        <p:nvCxnSpPr>
          <p:cNvPr id="25" name="直線單箭頭接點 24"/>
          <p:cNvCxnSpPr/>
          <p:nvPr/>
        </p:nvCxnSpPr>
        <p:spPr>
          <a:xfrm rot="10800000">
            <a:off x="1547664" y="5301208"/>
            <a:ext cx="720080" cy="1588"/>
          </a:xfrm>
          <a:prstGeom prst="straightConnector1">
            <a:avLst/>
          </a:prstGeom>
          <a:ln w="38100">
            <a:solidFill>
              <a:srgbClr val="EEC01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179512" y="5085184"/>
            <a:ext cx="1382943" cy="369332"/>
          </a:xfrm>
          <a:prstGeom prst="rect">
            <a:avLst/>
          </a:prstGeom>
          <a:noFill/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US" altLang="zh-TW" b="1" dirty="0"/>
              <a:t>Coordinator 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1152128"/>
          </a:xfrm>
        </p:spPr>
        <p:txBody>
          <a:bodyPr/>
          <a:lstStyle/>
          <a:p>
            <a:r>
              <a:rPr lang="en-US" altLang="zh-TW" dirty="0" smtClean="0"/>
              <a:t>Repeaters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51520" y="1916832"/>
            <a:ext cx="8352928" cy="936104"/>
          </a:xfrm>
        </p:spPr>
        <p:txBody>
          <a:bodyPr>
            <a:normAutofit/>
          </a:bodyPr>
          <a:lstStyle/>
          <a:p>
            <a:pPr algn="l"/>
            <a:r>
              <a:rPr lang="en-US" altLang="zh-TW" dirty="0" smtClean="0">
                <a:solidFill>
                  <a:srgbClr val="002060"/>
                </a:solidFill>
              </a:rPr>
              <a:t>Put a Repeater where you want to </a:t>
            </a:r>
            <a:r>
              <a:rPr lang="en-US" altLang="zh-TW" dirty="0" smtClean="0">
                <a:solidFill>
                  <a:srgbClr val="002060"/>
                </a:solidFill>
              </a:rPr>
              <a:t>add. </a:t>
            </a:r>
            <a:endParaRPr lang="zh-TW" altLang="en-US" dirty="0">
              <a:solidFill>
                <a:srgbClr val="00206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2708920"/>
            <a:ext cx="576063" cy="125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780928"/>
            <a:ext cx="576063" cy="125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直線單箭頭接點 5"/>
          <p:cNvCxnSpPr/>
          <p:nvPr/>
        </p:nvCxnSpPr>
        <p:spPr>
          <a:xfrm rot="10800000">
            <a:off x="1835696" y="3645024"/>
            <a:ext cx="4968552" cy="72008"/>
          </a:xfrm>
          <a:prstGeom prst="straightConnector1">
            <a:avLst/>
          </a:prstGeom>
          <a:ln w="38100">
            <a:solidFill>
              <a:srgbClr val="EEC018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4509120"/>
            <a:ext cx="576063" cy="125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字方塊 9"/>
          <p:cNvSpPr txBox="1"/>
          <p:nvPr/>
        </p:nvSpPr>
        <p:spPr>
          <a:xfrm>
            <a:off x="7956376" y="357301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1547664" y="400506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4283968" y="544522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cxnSp>
        <p:nvCxnSpPr>
          <p:cNvPr id="13" name="直線單箭頭接點 12"/>
          <p:cNvCxnSpPr/>
          <p:nvPr/>
        </p:nvCxnSpPr>
        <p:spPr>
          <a:xfrm rot="10800000" flipV="1">
            <a:off x="4644008" y="4005064"/>
            <a:ext cx="2232248" cy="1296144"/>
          </a:xfrm>
          <a:prstGeom prst="straightConnector1">
            <a:avLst/>
          </a:prstGeom>
          <a:ln w="38100">
            <a:solidFill>
              <a:srgbClr val="EEC01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/>
          <p:nvPr/>
        </p:nvCxnSpPr>
        <p:spPr>
          <a:xfrm rot="10800000">
            <a:off x="1835696" y="3933056"/>
            <a:ext cx="2016224" cy="1512168"/>
          </a:xfrm>
          <a:prstGeom prst="straightConnector1">
            <a:avLst/>
          </a:prstGeom>
          <a:ln w="38100">
            <a:solidFill>
              <a:srgbClr val="EEC01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3059832" y="2996952"/>
            <a:ext cx="3174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C00000"/>
                </a:solidFill>
              </a:rPr>
              <a:t>Signal is declined very much.</a:t>
            </a:r>
            <a:endParaRPr lang="zh-TW" altLang="en-US" sz="2000" dirty="0">
              <a:solidFill>
                <a:srgbClr val="C00000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4644008" y="5517232"/>
            <a:ext cx="1181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Repeater</a:t>
            </a:r>
            <a:endParaRPr lang="zh-TW" altLang="en-US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Application 1 for multiple buildings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51520" y="1556792"/>
            <a:ext cx="7848872" cy="720080"/>
          </a:xfrm>
        </p:spPr>
        <p:txBody>
          <a:bodyPr/>
          <a:lstStyle/>
          <a:p>
            <a:pPr algn="l"/>
            <a:r>
              <a:rPr lang="en-US" altLang="zh-TW" dirty="0" smtClean="0">
                <a:solidFill>
                  <a:srgbClr val="C00000"/>
                </a:solidFill>
              </a:rPr>
              <a:t>Anti Thief stealing the Battery!! (at local area)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6084168" y="4941168"/>
            <a:ext cx="2901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Battery Box with door sensor</a:t>
            </a:r>
            <a:endParaRPr lang="zh-TW" altLang="en-US" dirty="0">
              <a:solidFill>
                <a:srgbClr val="C00000"/>
              </a:solidFill>
            </a:endParaRPr>
          </a:p>
        </p:txBody>
      </p:sp>
      <p:grpSp>
        <p:nvGrpSpPr>
          <p:cNvPr id="85" name="群組 84"/>
          <p:cNvGrpSpPr/>
          <p:nvPr/>
        </p:nvGrpSpPr>
        <p:grpSpPr>
          <a:xfrm>
            <a:off x="6372200" y="2060848"/>
            <a:ext cx="2570090" cy="2880320"/>
            <a:chOff x="6372200" y="2060848"/>
            <a:chExt cx="2570090" cy="2880320"/>
          </a:xfrm>
        </p:grpSpPr>
        <p:grpSp>
          <p:nvGrpSpPr>
            <p:cNvPr id="4" name="Group 328"/>
            <p:cNvGrpSpPr>
              <a:grpSpLocks/>
            </p:cNvGrpSpPr>
            <p:nvPr/>
          </p:nvGrpSpPr>
          <p:grpSpPr bwMode="auto">
            <a:xfrm>
              <a:off x="6372200" y="3068960"/>
              <a:ext cx="2232007" cy="1872208"/>
              <a:chOff x="337" y="445"/>
              <a:chExt cx="1067" cy="667"/>
            </a:xfrm>
          </p:grpSpPr>
          <p:grpSp>
            <p:nvGrpSpPr>
              <p:cNvPr id="5" name="Group 274"/>
              <p:cNvGrpSpPr>
                <a:grpSpLocks/>
              </p:cNvGrpSpPr>
              <p:nvPr/>
            </p:nvGrpSpPr>
            <p:grpSpPr bwMode="auto">
              <a:xfrm>
                <a:off x="385" y="589"/>
                <a:ext cx="847" cy="523"/>
                <a:chOff x="2524" y="2031"/>
                <a:chExt cx="445" cy="295"/>
              </a:xfrm>
            </p:grpSpPr>
            <p:sp>
              <p:nvSpPr>
                <p:cNvPr id="7" name="Freeform 275"/>
                <p:cNvSpPr>
                  <a:spLocks/>
                </p:cNvSpPr>
                <p:nvPr/>
              </p:nvSpPr>
              <p:spPr bwMode="auto">
                <a:xfrm>
                  <a:off x="2524" y="2031"/>
                  <a:ext cx="227" cy="31"/>
                </a:xfrm>
                <a:custGeom>
                  <a:avLst/>
                  <a:gdLst>
                    <a:gd name="T0" fmla="*/ 0 w 227"/>
                    <a:gd name="T1" fmla="*/ 31 h 31"/>
                    <a:gd name="T2" fmla="*/ 42 w 227"/>
                    <a:gd name="T3" fmla="*/ 0 h 31"/>
                    <a:gd name="T4" fmla="*/ 227 w 227"/>
                    <a:gd name="T5" fmla="*/ 0 h 31"/>
                    <a:gd name="T6" fmla="*/ 184 w 227"/>
                    <a:gd name="T7" fmla="*/ 31 h 31"/>
                    <a:gd name="T8" fmla="*/ 0 w 227"/>
                    <a:gd name="T9" fmla="*/ 31 h 31"/>
                    <a:gd name="T10" fmla="*/ 0 w 227"/>
                    <a:gd name="T11" fmla="*/ 31 h 3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7"/>
                    <a:gd name="T19" fmla="*/ 0 h 31"/>
                    <a:gd name="T20" fmla="*/ 227 w 227"/>
                    <a:gd name="T21" fmla="*/ 31 h 3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7" h="31">
                      <a:moveTo>
                        <a:pt x="0" y="31"/>
                      </a:moveTo>
                      <a:lnTo>
                        <a:pt x="42" y="0"/>
                      </a:lnTo>
                      <a:lnTo>
                        <a:pt x="227" y="0"/>
                      </a:lnTo>
                      <a:lnTo>
                        <a:pt x="184" y="31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7171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8" name="Freeform 276"/>
                <p:cNvSpPr>
                  <a:spLocks/>
                </p:cNvSpPr>
                <p:nvPr/>
              </p:nvSpPr>
              <p:spPr bwMode="auto">
                <a:xfrm>
                  <a:off x="2708" y="2031"/>
                  <a:ext cx="43" cy="295"/>
                </a:xfrm>
                <a:custGeom>
                  <a:avLst/>
                  <a:gdLst>
                    <a:gd name="T0" fmla="*/ 0 w 43"/>
                    <a:gd name="T1" fmla="*/ 31 h 295"/>
                    <a:gd name="T2" fmla="*/ 43 w 43"/>
                    <a:gd name="T3" fmla="*/ 0 h 295"/>
                    <a:gd name="T4" fmla="*/ 43 w 43"/>
                    <a:gd name="T5" fmla="*/ 263 h 295"/>
                    <a:gd name="T6" fmla="*/ 0 w 43"/>
                    <a:gd name="T7" fmla="*/ 295 h 295"/>
                    <a:gd name="T8" fmla="*/ 0 w 43"/>
                    <a:gd name="T9" fmla="*/ 31 h 295"/>
                    <a:gd name="T10" fmla="*/ 0 w 43"/>
                    <a:gd name="T11" fmla="*/ 31 h 29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3"/>
                    <a:gd name="T19" fmla="*/ 0 h 295"/>
                    <a:gd name="T20" fmla="*/ 43 w 43"/>
                    <a:gd name="T21" fmla="*/ 295 h 29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3" h="295">
                      <a:moveTo>
                        <a:pt x="0" y="31"/>
                      </a:moveTo>
                      <a:lnTo>
                        <a:pt x="43" y="0"/>
                      </a:lnTo>
                      <a:lnTo>
                        <a:pt x="43" y="263"/>
                      </a:lnTo>
                      <a:lnTo>
                        <a:pt x="0" y="295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06060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9" name="Freeform 277"/>
                <p:cNvSpPr>
                  <a:spLocks/>
                </p:cNvSpPr>
                <p:nvPr/>
              </p:nvSpPr>
              <p:spPr bwMode="auto">
                <a:xfrm>
                  <a:off x="2524" y="2062"/>
                  <a:ext cx="184" cy="264"/>
                </a:xfrm>
                <a:custGeom>
                  <a:avLst/>
                  <a:gdLst>
                    <a:gd name="T0" fmla="*/ 0 w 184"/>
                    <a:gd name="T1" fmla="*/ 0 h 264"/>
                    <a:gd name="T2" fmla="*/ 184 w 184"/>
                    <a:gd name="T3" fmla="*/ 0 h 264"/>
                    <a:gd name="T4" fmla="*/ 184 w 184"/>
                    <a:gd name="T5" fmla="*/ 264 h 264"/>
                    <a:gd name="T6" fmla="*/ 0 w 184"/>
                    <a:gd name="T7" fmla="*/ 264 h 264"/>
                    <a:gd name="T8" fmla="*/ 0 w 184"/>
                    <a:gd name="T9" fmla="*/ 0 h 264"/>
                    <a:gd name="T10" fmla="*/ 0 w 184"/>
                    <a:gd name="T11" fmla="*/ 0 h 26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264"/>
                    <a:gd name="T20" fmla="*/ 184 w 184"/>
                    <a:gd name="T21" fmla="*/ 264 h 26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264">
                      <a:moveTo>
                        <a:pt x="0" y="0"/>
                      </a:moveTo>
                      <a:lnTo>
                        <a:pt x="184" y="0"/>
                      </a:lnTo>
                      <a:lnTo>
                        <a:pt x="184" y="264"/>
                      </a:lnTo>
                      <a:lnTo>
                        <a:pt x="0" y="26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45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" name="Freeform 278"/>
                <p:cNvSpPr>
                  <a:spLocks/>
                </p:cNvSpPr>
                <p:nvPr/>
              </p:nvSpPr>
              <p:spPr bwMode="auto">
                <a:xfrm>
                  <a:off x="2524" y="2100"/>
                  <a:ext cx="184" cy="2"/>
                </a:xfrm>
                <a:custGeom>
                  <a:avLst/>
                  <a:gdLst>
                    <a:gd name="T0" fmla="*/ 0 w 184"/>
                    <a:gd name="T1" fmla="*/ 2 h 2"/>
                    <a:gd name="T2" fmla="*/ 1 w 184"/>
                    <a:gd name="T3" fmla="*/ 0 h 2"/>
                    <a:gd name="T4" fmla="*/ 184 w 184"/>
                    <a:gd name="T5" fmla="*/ 0 h 2"/>
                    <a:gd name="T6" fmla="*/ 184 w 184"/>
                    <a:gd name="T7" fmla="*/ 2 h 2"/>
                    <a:gd name="T8" fmla="*/ 0 w 184"/>
                    <a:gd name="T9" fmla="*/ 2 h 2"/>
                    <a:gd name="T10" fmla="*/ 0 w 184"/>
                    <a:gd name="T11" fmla="*/ 2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2"/>
                    <a:gd name="T20" fmla="*/ 184 w 184"/>
                    <a:gd name="T21" fmla="*/ 2 h 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2">
                      <a:moveTo>
                        <a:pt x="0" y="2"/>
                      </a:moveTo>
                      <a:lnTo>
                        <a:pt x="1" y="0"/>
                      </a:lnTo>
                      <a:lnTo>
                        <a:pt x="184" y="0"/>
                      </a:lnTo>
                      <a:lnTo>
                        <a:pt x="184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" name="Freeform 279"/>
                <p:cNvSpPr>
                  <a:spLocks/>
                </p:cNvSpPr>
                <p:nvPr/>
              </p:nvSpPr>
              <p:spPr bwMode="auto">
                <a:xfrm>
                  <a:off x="2525" y="2102"/>
                  <a:ext cx="184" cy="1"/>
                </a:xfrm>
                <a:custGeom>
                  <a:avLst/>
                  <a:gdLst>
                    <a:gd name="T0" fmla="*/ 0 w 184"/>
                    <a:gd name="T1" fmla="*/ 1 h 1"/>
                    <a:gd name="T2" fmla="*/ 1 w 184"/>
                    <a:gd name="T3" fmla="*/ 0 h 1"/>
                    <a:gd name="T4" fmla="*/ 184 w 184"/>
                    <a:gd name="T5" fmla="*/ 0 h 1"/>
                    <a:gd name="T6" fmla="*/ 183 w 184"/>
                    <a:gd name="T7" fmla="*/ 1 h 1"/>
                    <a:gd name="T8" fmla="*/ 0 w 184"/>
                    <a:gd name="T9" fmla="*/ 1 h 1"/>
                    <a:gd name="T10" fmla="*/ 0 w 184"/>
                    <a:gd name="T11" fmla="*/ 1 h 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1"/>
                    <a:gd name="T20" fmla="*/ 184 w 184"/>
                    <a:gd name="T21" fmla="*/ 1 h 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184" y="0"/>
                      </a:lnTo>
                      <a:lnTo>
                        <a:pt x="183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2" name="Freeform 280"/>
                <p:cNvSpPr>
                  <a:spLocks/>
                </p:cNvSpPr>
                <p:nvPr/>
              </p:nvSpPr>
              <p:spPr bwMode="auto">
                <a:xfrm>
                  <a:off x="2524" y="2236"/>
                  <a:ext cx="47" cy="86"/>
                </a:xfrm>
                <a:custGeom>
                  <a:avLst/>
                  <a:gdLst>
                    <a:gd name="T0" fmla="*/ 0 w 47"/>
                    <a:gd name="T1" fmla="*/ 0 h 86"/>
                    <a:gd name="T2" fmla="*/ 47 w 47"/>
                    <a:gd name="T3" fmla="*/ 0 h 86"/>
                    <a:gd name="T4" fmla="*/ 47 w 47"/>
                    <a:gd name="T5" fmla="*/ 86 h 86"/>
                    <a:gd name="T6" fmla="*/ 0 w 47"/>
                    <a:gd name="T7" fmla="*/ 86 h 86"/>
                    <a:gd name="T8" fmla="*/ 0 w 47"/>
                    <a:gd name="T9" fmla="*/ 0 h 86"/>
                    <a:gd name="T10" fmla="*/ 0 w 4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6"/>
                    <a:gd name="T20" fmla="*/ 47 w 4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6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47" y="86"/>
                      </a:lnTo>
                      <a:lnTo>
                        <a:pt x="0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3" name="Freeform 281"/>
                <p:cNvSpPr>
                  <a:spLocks/>
                </p:cNvSpPr>
                <p:nvPr/>
              </p:nvSpPr>
              <p:spPr bwMode="auto">
                <a:xfrm>
                  <a:off x="2524" y="2236"/>
                  <a:ext cx="50" cy="85"/>
                </a:xfrm>
                <a:custGeom>
                  <a:avLst/>
                  <a:gdLst>
                    <a:gd name="T0" fmla="*/ 0 w 50"/>
                    <a:gd name="T1" fmla="*/ 85 h 85"/>
                    <a:gd name="T2" fmla="*/ 0 w 50"/>
                    <a:gd name="T3" fmla="*/ 0 h 85"/>
                    <a:gd name="T4" fmla="*/ 50 w 50"/>
                    <a:gd name="T5" fmla="*/ 0 h 85"/>
                    <a:gd name="T6" fmla="*/ 50 w 50"/>
                    <a:gd name="T7" fmla="*/ 85 h 85"/>
                    <a:gd name="T8" fmla="*/ 0 w 50"/>
                    <a:gd name="T9" fmla="*/ 85 h 85"/>
                    <a:gd name="T10" fmla="*/ 0 w 50"/>
                    <a:gd name="T11" fmla="*/ 85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"/>
                    <a:gd name="T19" fmla="*/ 0 h 85"/>
                    <a:gd name="T20" fmla="*/ 50 w 50"/>
                    <a:gd name="T21" fmla="*/ 85 h 8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" h="85">
                      <a:moveTo>
                        <a:pt x="0" y="85"/>
                      </a:moveTo>
                      <a:lnTo>
                        <a:pt x="0" y="0"/>
                      </a:lnTo>
                      <a:lnTo>
                        <a:pt x="50" y="0"/>
                      </a:lnTo>
                      <a:lnTo>
                        <a:pt x="50" y="85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4" name="Freeform 282"/>
                <p:cNvSpPr>
                  <a:spLocks/>
                </p:cNvSpPr>
                <p:nvPr/>
              </p:nvSpPr>
              <p:spPr bwMode="auto">
                <a:xfrm>
                  <a:off x="2527" y="2236"/>
                  <a:ext cx="47" cy="83"/>
                </a:xfrm>
                <a:custGeom>
                  <a:avLst/>
                  <a:gdLst>
                    <a:gd name="T0" fmla="*/ 0 w 47"/>
                    <a:gd name="T1" fmla="*/ 83 h 83"/>
                    <a:gd name="T2" fmla="*/ 0 w 47"/>
                    <a:gd name="T3" fmla="*/ 0 h 83"/>
                    <a:gd name="T4" fmla="*/ 47 w 47"/>
                    <a:gd name="T5" fmla="*/ 0 h 83"/>
                    <a:gd name="T6" fmla="*/ 47 w 47"/>
                    <a:gd name="T7" fmla="*/ 83 h 83"/>
                    <a:gd name="T8" fmla="*/ 0 w 47"/>
                    <a:gd name="T9" fmla="*/ 83 h 83"/>
                    <a:gd name="T10" fmla="*/ 0 w 47"/>
                    <a:gd name="T11" fmla="*/ 83 h 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3"/>
                    <a:gd name="T20" fmla="*/ 47 w 47"/>
                    <a:gd name="T21" fmla="*/ 83 h 8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47" y="0"/>
                      </a:lnTo>
                      <a:lnTo>
                        <a:pt x="47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5" name="Freeform 283"/>
                <p:cNvSpPr>
                  <a:spLocks/>
                </p:cNvSpPr>
                <p:nvPr/>
              </p:nvSpPr>
              <p:spPr bwMode="auto">
                <a:xfrm>
                  <a:off x="2547" y="2262"/>
                  <a:ext cx="9" cy="36"/>
                </a:xfrm>
                <a:custGeom>
                  <a:avLst/>
                  <a:gdLst>
                    <a:gd name="T0" fmla="*/ 0 w 9"/>
                    <a:gd name="T1" fmla="*/ 36 h 36"/>
                    <a:gd name="T2" fmla="*/ 0 w 9"/>
                    <a:gd name="T3" fmla="*/ 0 h 36"/>
                    <a:gd name="T4" fmla="*/ 9 w 9"/>
                    <a:gd name="T5" fmla="*/ 0 h 36"/>
                    <a:gd name="T6" fmla="*/ 9 w 9"/>
                    <a:gd name="T7" fmla="*/ 36 h 36"/>
                    <a:gd name="T8" fmla="*/ 0 w 9"/>
                    <a:gd name="T9" fmla="*/ 36 h 36"/>
                    <a:gd name="T10" fmla="*/ 0 w 9"/>
                    <a:gd name="T11" fmla="*/ 36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"/>
                    <a:gd name="T19" fmla="*/ 0 h 36"/>
                    <a:gd name="T20" fmla="*/ 9 w 9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" h="36">
                      <a:moveTo>
                        <a:pt x="0" y="36"/>
                      </a:moveTo>
                      <a:lnTo>
                        <a:pt x="0" y="0"/>
                      </a:lnTo>
                      <a:lnTo>
                        <a:pt x="9" y="0"/>
                      </a:lnTo>
                      <a:lnTo>
                        <a:pt x="9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" name="Rectangle 284"/>
                <p:cNvSpPr>
                  <a:spLocks noChangeArrowheads="1"/>
                </p:cNvSpPr>
                <p:nvPr/>
              </p:nvSpPr>
              <p:spPr bwMode="auto">
                <a:xfrm>
                  <a:off x="2547" y="2262"/>
                  <a:ext cx="9" cy="36"/>
                </a:xfrm>
                <a:prstGeom prst="rect">
                  <a:avLst/>
                </a:prstGeom>
                <a:noFill/>
                <a:ln w="0" cap="sq">
                  <a:solidFill>
                    <a:srgbClr val="4C4C4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7" name="Freeform 285"/>
                <p:cNvSpPr>
                  <a:spLocks/>
                </p:cNvSpPr>
                <p:nvPr/>
              </p:nvSpPr>
              <p:spPr bwMode="auto">
                <a:xfrm>
                  <a:off x="2565" y="2236"/>
                  <a:ext cx="47" cy="86"/>
                </a:xfrm>
                <a:custGeom>
                  <a:avLst/>
                  <a:gdLst>
                    <a:gd name="T0" fmla="*/ 0 w 47"/>
                    <a:gd name="T1" fmla="*/ 0 h 86"/>
                    <a:gd name="T2" fmla="*/ 47 w 47"/>
                    <a:gd name="T3" fmla="*/ 0 h 86"/>
                    <a:gd name="T4" fmla="*/ 47 w 47"/>
                    <a:gd name="T5" fmla="*/ 86 h 86"/>
                    <a:gd name="T6" fmla="*/ 0 w 47"/>
                    <a:gd name="T7" fmla="*/ 86 h 86"/>
                    <a:gd name="T8" fmla="*/ 0 w 47"/>
                    <a:gd name="T9" fmla="*/ 0 h 86"/>
                    <a:gd name="T10" fmla="*/ 0 w 4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6"/>
                    <a:gd name="T20" fmla="*/ 47 w 4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6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47" y="86"/>
                      </a:lnTo>
                      <a:lnTo>
                        <a:pt x="0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8" name="Freeform 286"/>
                <p:cNvSpPr>
                  <a:spLocks/>
                </p:cNvSpPr>
                <p:nvPr/>
              </p:nvSpPr>
              <p:spPr bwMode="auto">
                <a:xfrm>
                  <a:off x="2565" y="2236"/>
                  <a:ext cx="50" cy="85"/>
                </a:xfrm>
                <a:custGeom>
                  <a:avLst/>
                  <a:gdLst>
                    <a:gd name="T0" fmla="*/ 0 w 50"/>
                    <a:gd name="T1" fmla="*/ 85 h 85"/>
                    <a:gd name="T2" fmla="*/ 0 w 50"/>
                    <a:gd name="T3" fmla="*/ 0 h 85"/>
                    <a:gd name="T4" fmla="*/ 50 w 50"/>
                    <a:gd name="T5" fmla="*/ 0 h 85"/>
                    <a:gd name="T6" fmla="*/ 50 w 50"/>
                    <a:gd name="T7" fmla="*/ 85 h 85"/>
                    <a:gd name="T8" fmla="*/ 0 w 50"/>
                    <a:gd name="T9" fmla="*/ 85 h 85"/>
                    <a:gd name="T10" fmla="*/ 0 w 50"/>
                    <a:gd name="T11" fmla="*/ 85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"/>
                    <a:gd name="T19" fmla="*/ 0 h 85"/>
                    <a:gd name="T20" fmla="*/ 50 w 50"/>
                    <a:gd name="T21" fmla="*/ 85 h 8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" h="85">
                      <a:moveTo>
                        <a:pt x="0" y="85"/>
                      </a:moveTo>
                      <a:lnTo>
                        <a:pt x="0" y="0"/>
                      </a:lnTo>
                      <a:lnTo>
                        <a:pt x="50" y="0"/>
                      </a:lnTo>
                      <a:lnTo>
                        <a:pt x="50" y="85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9" name="Freeform 287"/>
                <p:cNvSpPr>
                  <a:spLocks/>
                </p:cNvSpPr>
                <p:nvPr/>
              </p:nvSpPr>
              <p:spPr bwMode="auto">
                <a:xfrm>
                  <a:off x="2568" y="2236"/>
                  <a:ext cx="47" cy="83"/>
                </a:xfrm>
                <a:custGeom>
                  <a:avLst/>
                  <a:gdLst>
                    <a:gd name="T0" fmla="*/ 0 w 47"/>
                    <a:gd name="T1" fmla="*/ 83 h 83"/>
                    <a:gd name="T2" fmla="*/ 0 w 47"/>
                    <a:gd name="T3" fmla="*/ 0 h 83"/>
                    <a:gd name="T4" fmla="*/ 47 w 47"/>
                    <a:gd name="T5" fmla="*/ 0 h 83"/>
                    <a:gd name="T6" fmla="*/ 47 w 47"/>
                    <a:gd name="T7" fmla="*/ 83 h 83"/>
                    <a:gd name="T8" fmla="*/ 0 w 47"/>
                    <a:gd name="T9" fmla="*/ 83 h 83"/>
                    <a:gd name="T10" fmla="*/ 0 w 47"/>
                    <a:gd name="T11" fmla="*/ 83 h 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3"/>
                    <a:gd name="T20" fmla="*/ 47 w 47"/>
                    <a:gd name="T21" fmla="*/ 83 h 8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47" y="0"/>
                      </a:lnTo>
                      <a:lnTo>
                        <a:pt x="47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0" name="Freeform 288"/>
                <p:cNvSpPr>
                  <a:spLocks/>
                </p:cNvSpPr>
                <p:nvPr/>
              </p:nvSpPr>
              <p:spPr bwMode="auto">
                <a:xfrm>
                  <a:off x="2588" y="2262"/>
                  <a:ext cx="8" cy="36"/>
                </a:xfrm>
                <a:custGeom>
                  <a:avLst/>
                  <a:gdLst>
                    <a:gd name="T0" fmla="*/ 0 w 8"/>
                    <a:gd name="T1" fmla="*/ 36 h 36"/>
                    <a:gd name="T2" fmla="*/ 0 w 8"/>
                    <a:gd name="T3" fmla="*/ 0 h 36"/>
                    <a:gd name="T4" fmla="*/ 8 w 8"/>
                    <a:gd name="T5" fmla="*/ 0 h 36"/>
                    <a:gd name="T6" fmla="*/ 8 w 8"/>
                    <a:gd name="T7" fmla="*/ 36 h 36"/>
                    <a:gd name="T8" fmla="*/ 0 w 8"/>
                    <a:gd name="T9" fmla="*/ 36 h 36"/>
                    <a:gd name="T10" fmla="*/ 0 w 8"/>
                    <a:gd name="T11" fmla="*/ 36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36"/>
                    <a:gd name="T20" fmla="*/ 8 w 8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36">
                      <a:moveTo>
                        <a:pt x="0" y="36"/>
                      </a:moveTo>
                      <a:lnTo>
                        <a:pt x="0" y="0"/>
                      </a:lnTo>
                      <a:lnTo>
                        <a:pt x="8" y="0"/>
                      </a:lnTo>
                      <a:lnTo>
                        <a:pt x="8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1" name="Rectangle 289"/>
                <p:cNvSpPr>
                  <a:spLocks noChangeArrowheads="1"/>
                </p:cNvSpPr>
                <p:nvPr/>
              </p:nvSpPr>
              <p:spPr bwMode="auto">
                <a:xfrm>
                  <a:off x="2588" y="2262"/>
                  <a:ext cx="8" cy="36"/>
                </a:xfrm>
                <a:prstGeom prst="rect">
                  <a:avLst/>
                </a:prstGeom>
                <a:noFill/>
                <a:ln w="0" cap="sq">
                  <a:solidFill>
                    <a:srgbClr val="4C4C4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2" name="Freeform 290"/>
                <p:cNvSpPr>
                  <a:spLocks/>
                </p:cNvSpPr>
                <p:nvPr/>
              </p:nvSpPr>
              <p:spPr bwMode="auto">
                <a:xfrm>
                  <a:off x="2613" y="2236"/>
                  <a:ext cx="47" cy="86"/>
                </a:xfrm>
                <a:custGeom>
                  <a:avLst/>
                  <a:gdLst>
                    <a:gd name="T0" fmla="*/ 0 w 47"/>
                    <a:gd name="T1" fmla="*/ 0 h 86"/>
                    <a:gd name="T2" fmla="*/ 47 w 47"/>
                    <a:gd name="T3" fmla="*/ 0 h 86"/>
                    <a:gd name="T4" fmla="*/ 47 w 47"/>
                    <a:gd name="T5" fmla="*/ 86 h 86"/>
                    <a:gd name="T6" fmla="*/ 0 w 47"/>
                    <a:gd name="T7" fmla="*/ 86 h 86"/>
                    <a:gd name="T8" fmla="*/ 0 w 47"/>
                    <a:gd name="T9" fmla="*/ 0 h 86"/>
                    <a:gd name="T10" fmla="*/ 0 w 4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6"/>
                    <a:gd name="T20" fmla="*/ 47 w 4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6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47" y="86"/>
                      </a:lnTo>
                      <a:lnTo>
                        <a:pt x="0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3" name="Freeform 291"/>
                <p:cNvSpPr>
                  <a:spLocks/>
                </p:cNvSpPr>
                <p:nvPr/>
              </p:nvSpPr>
              <p:spPr bwMode="auto">
                <a:xfrm>
                  <a:off x="2613" y="2236"/>
                  <a:ext cx="50" cy="85"/>
                </a:xfrm>
                <a:custGeom>
                  <a:avLst/>
                  <a:gdLst>
                    <a:gd name="T0" fmla="*/ 0 w 50"/>
                    <a:gd name="T1" fmla="*/ 85 h 85"/>
                    <a:gd name="T2" fmla="*/ 0 w 50"/>
                    <a:gd name="T3" fmla="*/ 0 h 85"/>
                    <a:gd name="T4" fmla="*/ 50 w 50"/>
                    <a:gd name="T5" fmla="*/ 0 h 85"/>
                    <a:gd name="T6" fmla="*/ 50 w 50"/>
                    <a:gd name="T7" fmla="*/ 85 h 85"/>
                    <a:gd name="T8" fmla="*/ 0 w 50"/>
                    <a:gd name="T9" fmla="*/ 85 h 85"/>
                    <a:gd name="T10" fmla="*/ 0 w 50"/>
                    <a:gd name="T11" fmla="*/ 85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"/>
                    <a:gd name="T19" fmla="*/ 0 h 85"/>
                    <a:gd name="T20" fmla="*/ 50 w 50"/>
                    <a:gd name="T21" fmla="*/ 85 h 8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" h="85">
                      <a:moveTo>
                        <a:pt x="0" y="85"/>
                      </a:moveTo>
                      <a:lnTo>
                        <a:pt x="0" y="0"/>
                      </a:lnTo>
                      <a:lnTo>
                        <a:pt x="50" y="0"/>
                      </a:lnTo>
                      <a:lnTo>
                        <a:pt x="50" y="85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4" name="Freeform 292"/>
                <p:cNvSpPr>
                  <a:spLocks/>
                </p:cNvSpPr>
                <p:nvPr/>
              </p:nvSpPr>
              <p:spPr bwMode="auto">
                <a:xfrm>
                  <a:off x="2616" y="2236"/>
                  <a:ext cx="47" cy="83"/>
                </a:xfrm>
                <a:custGeom>
                  <a:avLst/>
                  <a:gdLst>
                    <a:gd name="T0" fmla="*/ 0 w 47"/>
                    <a:gd name="T1" fmla="*/ 83 h 83"/>
                    <a:gd name="T2" fmla="*/ 0 w 47"/>
                    <a:gd name="T3" fmla="*/ 0 h 83"/>
                    <a:gd name="T4" fmla="*/ 47 w 47"/>
                    <a:gd name="T5" fmla="*/ 0 h 83"/>
                    <a:gd name="T6" fmla="*/ 47 w 47"/>
                    <a:gd name="T7" fmla="*/ 83 h 83"/>
                    <a:gd name="T8" fmla="*/ 0 w 47"/>
                    <a:gd name="T9" fmla="*/ 83 h 83"/>
                    <a:gd name="T10" fmla="*/ 0 w 47"/>
                    <a:gd name="T11" fmla="*/ 83 h 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3"/>
                    <a:gd name="T20" fmla="*/ 47 w 47"/>
                    <a:gd name="T21" fmla="*/ 83 h 8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47" y="0"/>
                      </a:lnTo>
                      <a:lnTo>
                        <a:pt x="47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5" name="Freeform 293"/>
                <p:cNvSpPr>
                  <a:spLocks/>
                </p:cNvSpPr>
                <p:nvPr/>
              </p:nvSpPr>
              <p:spPr bwMode="auto">
                <a:xfrm>
                  <a:off x="2636" y="2262"/>
                  <a:ext cx="8" cy="36"/>
                </a:xfrm>
                <a:custGeom>
                  <a:avLst/>
                  <a:gdLst>
                    <a:gd name="T0" fmla="*/ 0 w 8"/>
                    <a:gd name="T1" fmla="*/ 36 h 36"/>
                    <a:gd name="T2" fmla="*/ 0 w 8"/>
                    <a:gd name="T3" fmla="*/ 0 h 36"/>
                    <a:gd name="T4" fmla="*/ 8 w 8"/>
                    <a:gd name="T5" fmla="*/ 0 h 36"/>
                    <a:gd name="T6" fmla="*/ 8 w 8"/>
                    <a:gd name="T7" fmla="*/ 36 h 36"/>
                    <a:gd name="T8" fmla="*/ 0 w 8"/>
                    <a:gd name="T9" fmla="*/ 36 h 36"/>
                    <a:gd name="T10" fmla="*/ 0 w 8"/>
                    <a:gd name="T11" fmla="*/ 36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36"/>
                    <a:gd name="T20" fmla="*/ 8 w 8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36">
                      <a:moveTo>
                        <a:pt x="0" y="36"/>
                      </a:moveTo>
                      <a:lnTo>
                        <a:pt x="0" y="0"/>
                      </a:lnTo>
                      <a:lnTo>
                        <a:pt x="8" y="0"/>
                      </a:lnTo>
                      <a:lnTo>
                        <a:pt x="8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6" name="Rectangle 294"/>
                <p:cNvSpPr>
                  <a:spLocks noChangeArrowheads="1"/>
                </p:cNvSpPr>
                <p:nvPr/>
              </p:nvSpPr>
              <p:spPr bwMode="auto">
                <a:xfrm>
                  <a:off x="2636" y="2262"/>
                  <a:ext cx="8" cy="36"/>
                </a:xfrm>
                <a:prstGeom prst="rect">
                  <a:avLst/>
                </a:prstGeom>
                <a:noFill/>
                <a:ln w="0" cap="sq">
                  <a:solidFill>
                    <a:srgbClr val="4C4C4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7" name="Freeform 295"/>
                <p:cNvSpPr>
                  <a:spLocks/>
                </p:cNvSpPr>
                <p:nvPr/>
              </p:nvSpPr>
              <p:spPr bwMode="auto">
                <a:xfrm>
                  <a:off x="2659" y="2236"/>
                  <a:ext cx="47" cy="86"/>
                </a:xfrm>
                <a:custGeom>
                  <a:avLst/>
                  <a:gdLst>
                    <a:gd name="T0" fmla="*/ 0 w 47"/>
                    <a:gd name="T1" fmla="*/ 0 h 86"/>
                    <a:gd name="T2" fmla="*/ 47 w 47"/>
                    <a:gd name="T3" fmla="*/ 0 h 86"/>
                    <a:gd name="T4" fmla="*/ 47 w 47"/>
                    <a:gd name="T5" fmla="*/ 86 h 86"/>
                    <a:gd name="T6" fmla="*/ 0 w 47"/>
                    <a:gd name="T7" fmla="*/ 86 h 86"/>
                    <a:gd name="T8" fmla="*/ 0 w 47"/>
                    <a:gd name="T9" fmla="*/ 0 h 86"/>
                    <a:gd name="T10" fmla="*/ 0 w 4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6"/>
                    <a:gd name="T20" fmla="*/ 47 w 4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6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47" y="86"/>
                      </a:lnTo>
                      <a:lnTo>
                        <a:pt x="0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8" name="Freeform 296"/>
                <p:cNvSpPr>
                  <a:spLocks/>
                </p:cNvSpPr>
                <p:nvPr/>
              </p:nvSpPr>
              <p:spPr bwMode="auto">
                <a:xfrm>
                  <a:off x="2659" y="2236"/>
                  <a:ext cx="50" cy="85"/>
                </a:xfrm>
                <a:custGeom>
                  <a:avLst/>
                  <a:gdLst>
                    <a:gd name="T0" fmla="*/ 0 w 50"/>
                    <a:gd name="T1" fmla="*/ 85 h 85"/>
                    <a:gd name="T2" fmla="*/ 0 w 50"/>
                    <a:gd name="T3" fmla="*/ 0 h 85"/>
                    <a:gd name="T4" fmla="*/ 50 w 50"/>
                    <a:gd name="T5" fmla="*/ 0 h 85"/>
                    <a:gd name="T6" fmla="*/ 50 w 50"/>
                    <a:gd name="T7" fmla="*/ 85 h 85"/>
                    <a:gd name="T8" fmla="*/ 0 w 50"/>
                    <a:gd name="T9" fmla="*/ 85 h 85"/>
                    <a:gd name="T10" fmla="*/ 0 w 50"/>
                    <a:gd name="T11" fmla="*/ 85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"/>
                    <a:gd name="T19" fmla="*/ 0 h 85"/>
                    <a:gd name="T20" fmla="*/ 50 w 50"/>
                    <a:gd name="T21" fmla="*/ 85 h 8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" h="85">
                      <a:moveTo>
                        <a:pt x="0" y="85"/>
                      </a:moveTo>
                      <a:lnTo>
                        <a:pt x="0" y="0"/>
                      </a:lnTo>
                      <a:lnTo>
                        <a:pt x="50" y="0"/>
                      </a:lnTo>
                      <a:lnTo>
                        <a:pt x="50" y="85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9" name="Freeform 297"/>
                <p:cNvSpPr>
                  <a:spLocks/>
                </p:cNvSpPr>
                <p:nvPr/>
              </p:nvSpPr>
              <p:spPr bwMode="auto">
                <a:xfrm>
                  <a:off x="2662" y="2236"/>
                  <a:ext cx="47" cy="83"/>
                </a:xfrm>
                <a:custGeom>
                  <a:avLst/>
                  <a:gdLst>
                    <a:gd name="T0" fmla="*/ 0 w 47"/>
                    <a:gd name="T1" fmla="*/ 83 h 83"/>
                    <a:gd name="T2" fmla="*/ 0 w 47"/>
                    <a:gd name="T3" fmla="*/ 0 h 83"/>
                    <a:gd name="T4" fmla="*/ 47 w 47"/>
                    <a:gd name="T5" fmla="*/ 0 h 83"/>
                    <a:gd name="T6" fmla="*/ 47 w 47"/>
                    <a:gd name="T7" fmla="*/ 83 h 83"/>
                    <a:gd name="T8" fmla="*/ 0 w 47"/>
                    <a:gd name="T9" fmla="*/ 83 h 83"/>
                    <a:gd name="T10" fmla="*/ 0 w 47"/>
                    <a:gd name="T11" fmla="*/ 83 h 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3"/>
                    <a:gd name="T20" fmla="*/ 47 w 47"/>
                    <a:gd name="T21" fmla="*/ 83 h 8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47" y="0"/>
                      </a:lnTo>
                      <a:lnTo>
                        <a:pt x="47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0" name="Freeform 298"/>
                <p:cNvSpPr>
                  <a:spLocks/>
                </p:cNvSpPr>
                <p:nvPr/>
              </p:nvSpPr>
              <p:spPr bwMode="auto">
                <a:xfrm>
                  <a:off x="2682" y="2262"/>
                  <a:ext cx="8" cy="36"/>
                </a:xfrm>
                <a:custGeom>
                  <a:avLst/>
                  <a:gdLst>
                    <a:gd name="T0" fmla="*/ 0 w 8"/>
                    <a:gd name="T1" fmla="*/ 36 h 36"/>
                    <a:gd name="T2" fmla="*/ 0 w 8"/>
                    <a:gd name="T3" fmla="*/ 0 h 36"/>
                    <a:gd name="T4" fmla="*/ 8 w 8"/>
                    <a:gd name="T5" fmla="*/ 0 h 36"/>
                    <a:gd name="T6" fmla="*/ 8 w 8"/>
                    <a:gd name="T7" fmla="*/ 36 h 36"/>
                    <a:gd name="T8" fmla="*/ 0 w 8"/>
                    <a:gd name="T9" fmla="*/ 36 h 36"/>
                    <a:gd name="T10" fmla="*/ 0 w 8"/>
                    <a:gd name="T11" fmla="*/ 36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36"/>
                    <a:gd name="T20" fmla="*/ 8 w 8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36">
                      <a:moveTo>
                        <a:pt x="0" y="36"/>
                      </a:moveTo>
                      <a:lnTo>
                        <a:pt x="0" y="0"/>
                      </a:lnTo>
                      <a:lnTo>
                        <a:pt x="8" y="0"/>
                      </a:lnTo>
                      <a:lnTo>
                        <a:pt x="8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1" name="Rectangle 299"/>
                <p:cNvSpPr>
                  <a:spLocks noChangeArrowheads="1"/>
                </p:cNvSpPr>
                <p:nvPr/>
              </p:nvSpPr>
              <p:spPr bwMode="auto">
                <a:xfrm>
                  <a:off x="2682" y="2262"/>
                  <a:ext cx="8" cy="36"/>
                </a:xfrm>
                <a:prstGeom prst="rect">
                  <a:avLst/>
                </a:prstGeom>
                <a:noFill/>
                <a:ln w="0" cap="sq">
                  <a:solidFill>
                    <a:srgbClr val="4C4C4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2" name="Freeform 300"/>
                <p:cNvSpPr>
                  <a:spLocks/>
                </p:cNvSpPr>
                <p:nvPr/>
              </p:nvSpPr>
              <p:spPr bwMode="auto">
                <a:xfrm>
                  <a:off x="2524" y="2225"/>
                  <a:ext cx="184" cy="2"/>
                </a:xfrm>
                <a:custGeom>
                  <a:avLst/>
                  <a:gdLst>
                    <a:gd name="T0" fmla="*/ 0 w 184"/>
                    <a:gd name="T1" fmla="*/ 2 h 2"/>
                    <a:gd name="T2" fmla="*/ 1 w 184"/>
                    <a:gd name="T3" fmla="*/ 0 h 2"/>
                    <a:gd name="T4" fmla="*/ 184 w 184"/>
                    <a:gd name="T5" fmla="*/ 0 h 2"/>
                    <a:gd name="T6" fmla="*/ 184 w 184"/>
                    <a:gd name="T7" fmla="*/ 2 h 2"/>
                    <a:gd name="T8" fmla="*/ 0 w 184"/>
                    <a:gd name="T9" fmla="*/ 2 h 2"/>
                    <a:gd name="T10" fmla="*/ 0 w 184"/>
                    <a:gd name="T11" fmla="*/ 2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2"/>
                    <a:gd name="T20" fmla="*/ 184 w 184"/>
                    <a:gd name="T21" fmla="*/ 2 h 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2">
                      <a:moveTo>
                        <a:pt x="0" y="2"/>
                      </a:moveTo>
                      <a:lnTo>
                        <a:pt x="1" y="0"/>
                      </a:lnTo>
                      <a:lnTo>
                        <a:pt x="184" y="0"/>
                      </a:lnTo>
                      <a:lnTo>
                        <a:pt x="184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3" name="Freeform 301"/>
                <p:cNvSpPr>
                  <a:spLocks/>
                </p:cNvSpPr>
                <p:nvPr/>
              </p:nvSpPr>
              <p:spPr bwMode="auto">
                <a:xfrm>
                  <a:off x="2525" y="2227"/>
                  <a:ext cx="184" cy="1"/>
                </a:xfrm>
                <a:custGeom>
                  <a:avLst/>
                  <a:gdLst>
                    <a:gd name="T0" fmla="*/ 0 w 184"/>
                    <a:gd name="T1" fmla="*/ 1 h 1"/>
                    <a:gd name="T2" fmla="*/ 1 w 184"/>
                    <a:gd name="T3" fmla="*/ 0 h 1"/>
                    <a:gd name="T4" fmla="*/ 184 w 184"/>
                    <a:gd name="T5" fmla="*/ 0 h 1"/>
                    <a:gd name="T6" fmla="*/ 183 w 184"/>
                    <a:gd name="T7" fmla="*/ 1 h 1"/>
                    <a:gd name="T8" fmla="*/ 0 w 184"/>
                    <a:gd name="T9" fmla="*/ 1 h 1"/>
                    <a:gd name="T10" fmla="*/ 0 w 184"/>
                    <a:gd name="T11" fmla="*/ 1 h 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1"/>
                    <a:gd name="T20" fmla="*/ 184 w 184"/>
                    <a:gd name="T21" fmla="*/ 1 h 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184" y="0"/>
                      </a:lnTo>
                      <a:lnTo>
                        <a:pt x="183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4" name="Freeform 302"/>
                <p:cNvSpPr>
                  <a:spLocks/>
                </p:cNvSpPr>
                <p:nvPr/>
              </p:nvSpPr>
              <p:spPr bwMode="auto">
                <a:xfrm>
                  <a:off x="2686" y="2104"/>
                  <a:ext cx="2" cy="121"/>
                </a:xfrm>
                <a:custGeom>
                  <a:avLst/>
                  <a:gdLst>
                    <a:gd name="T0" fmla="*/ 2 w 2"/>
                    <a:gd name="T1" fmla="*/ 121 h 121"/>
                    <a:gd name="T2" fmla="*/ 0 w 2"/>
                    <a:gd name="T3" fmla="*/ 120 h 121"/>
                    <a:gd name="T4" fmla="*/ 0 w 2"/>
                    <a:gd name="T5" fmla="*/ 0 h 121"/>
                    <a:gd name="T6" fmla="*/ 2 w 2"/>
                    <a:gd name="T7" fmla="*/ 0 h 121"/>
                    <a:gd name="T8" fmla="*/ 2 w 2"/>
                    <a:gd name="T9" fmla="*/ 121 h 121"/>
                    <a:gd name="T10" fmla="*/ 2 w 2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"/>
                    <a:gd name="T19" fmla="*/ 0 h 121"/>
                    <a:gd name="T20" fmla="*/ 2 w 2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" h="121">
                      <a:moveTo>
                        <a:pt x="2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5" name="Freeform 303"/>
                <p:cNvSpPr>
                  <a:spLocks/>
                </p:cNvSpPr>
                <p:nvPr/>
              </p:nvSpPr>
              <p:spPr bwMode="auto">
                <a:xfrm>
                  <a:off x="2688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6" name="Freeform 304"/>
                <p:cNvSpPr>
                  <a:spLocks/>
                </p:cNvSpPr>
                <p:nvPr/>
              </p:nvSpPr>
              <p:spPr bwMode="auto">
                <a:xfrm>
                  <a:off x="2661" y="2104"/>
                  <a:ext cx="3" cy="121"/>
                </a:xfrm>
                <a:custGeom>
                  <a:avLst/>
                  <a:gdLst>
                    <a:gd name="T0" fmla="*/ 3 w 3"/>
                    <a:gd name="T1" fmla="*/ 121 h 121"/>
                    <a:gd name="T2" fmla="*/ 0 w 3"/>
                    <a:gd name="T3" fmla="*/ 120 h 121"/>
                    <a:gd name="T4" fmla="*/ 0 w 3"/>
                    <a:gd name="T5" fmla="*/ 0 h 121"/>
                    <a:gd name="T6" fmla="*/ 3 w 3"/>
                    <a:gd name="T7" fmla="*/ 0 h 121"/>
                    <a:gd name="T8" fmla="*/ 3 w 3"/>
                    <a:gd name="T9" fmla="*/ 121 h 121"/>
                    <a:gd name="T10" fmla="*/ 3 w 3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"/>
                    <a:gd name="T19" fmla="*/ 0 h 121"/>
                    <a:gd name="T20" fmla="*/ 3 w 3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" h="121">
                      <a:moveTo>
                        <a:pt x="3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7" name="Freeform 305"/>
                <p:cNvSpPr>
                  <a:spLocks/>
                </p:cNvSpPr>
                <p:nvPr/>
              </p:nvSpPr>
              <p:spPr bwMode="auto">
                <a:xfrm>
                  <a:off x="2664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8" name="Freeform 306"/>
                <p:cNvSpPr>
                  <a:spLocks/>
                </p:cNvSpPr>
                <p:nvPr/>
              </p:nvSpPr>
              <p:spPr bwMode="auto">
                <a:xfrm>
                  <a:off x="2637" y="2104"/>
                  <a:ext cx="3" cy="121"/>
                </a:xfrm>
                <a:custGeom>
                  <a:avLst/>
                  <a:gdLst>
                    <a:gd name="T0" fmla="*/ 3 w 3"/>
                    <a:gd name="T1" fmla="*/ 121 h 121"/>
                    <a:gd name="T2" fmla="*/ 0 w 3"/>
                    <a:gd name="T3" fmla="*/ 120 h 121"/>
                    <a:gd name="T4" fmla="*/ 0 w 3"/>
                    <a:gd name="T5" fmla="*/ 0 h 121"/>
                    <a:gd name="T6" fmla="*/ 3 w 3"/>
                    <a:gd name="T7" fmla="*/ 0 h 121"/>
                    <a:gd name="T8" fmla="*/ 3 w 3"/>
                    <a:gd name="T9" fmla="*/ 121 h 121"/>
                    <a:gd name="T10" fmla="*/ 3 w 3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"/>
                    <a:gd name="T19" fmla="*/ 0 h 121"/>
                    <a:gd name="T20" fmla="*/ 3 w 3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" h="121">
                      <a:moveTo>
                        <a:pt x="3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9" name="Freeform 307"/>
                <p:cNvSpPr>
                  <a:spLocks/>
                </p:cNvSpPr>
                <p:nvPr/>
              </p:nvSpPr>
              <p:spPr bwMode="auto">
                <a:xfrm>
                  <a:off x="2640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0" name="Freeform 308"/>
                <p:cNvSpPr>
                  <a:spLocks/>
                </p:cNvSpPr>
                <p:nvPr/>
              </p:nvSpPr>
              <p:spPr bwMode="auto">
                <a:xfrm>
                  <a:off x="2613" y="2104"/>
                  <a:ext cx="3" cy="121"/>
                </a:xfrm>
                <a:custGeom>
                  <a:avLst/>
                  <a:gdLst>
                    <a:gd name="T0" fmla="*/ 3 w 3"/>
                    <a:gd name="T1" fmla="*/ 121 h 121"/>
                    <a:gd name="T2" fmla="*/ 0 w 3"/>
                    <a:gd name="T3" fmla="*/ 120 h 121"/>
                    <a:gd name="T4" fmla="*/ 0 w 3"/>
                    <a:gd name="T5" fmla="*/ 0 h 121"/>
                    <a:gd name="T6" fmla="*/ 3 w 3"/>
                    <a:gd name="T7" fmla="*/ 0 h 121"/>
                    <a:gd name="T8" fmla="*/ 3 w 3"/>
                    <a:gd name="T9" fmla="*/ 121 h 121"/>
                    <a:gd name="T10" fmla="*/ 3 w 3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"/>
                    <a:gd name="T19" fmla="*/ 0 h 121"/>
                    <a:gd name="T20" fmla="*/ 3 w 3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" h="121">
                      <a:moveTo>
                        <a:pt x="3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1" name="Freeform 309"/>
                <p:cNvSpPr>
                  <a:spLocks/>
                </p:cNvSpPr>
                <p:nvPr/>
              </p:nvSpPr>
              <p:spPr bwMode="auto">
                <a:xfrm>
                  <a:off x="2616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" name="Freeform 310"/>
                <p:cNvSpPr>
                  <a:spLocks/>
                </p:cNvSpPr>
                <p:nvPr/>
              </p:nvSpPr>
              <p:spPr bwMode="auto">
                <a:xfrm>
                  <a:off x="2589" y="2104"/>
                  <a:ext cx="2" cy="121"/>
                </a:xfrm>
                <a:custGeom>
                  <a:avLst/>
                  <a:gdLst>
                    <a:gd name="T0" fmla="*/ 2 w 2"/>
                    <a:gd name="T1" fmla="*/ 121 h 121"/>
                    <a:gd name="T2" fmla="*/ 0 w 2"/>
                    <a:gd name="T3" fmla="*/ 120 h 121"/>
                    <a:gd name="T4" fmla="*/ 0 w 2"/>
                    <a:gd name="T5" fmla="*/ 0 h 121"/>
                    <a:gd name="T6" fmla="*/ 2 w 2"/>
                    <a:gd name="T7" fmla="*/ 0 h 121"/>
                    <a:gd name="T8" fmla="*/ 2 w 2"/>
                    <a:gd name="T9" fmla="*/ 121 h 121"/>
                    <a:gd name="T10" fmla="*/ 2 w 2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"/>
                    <a:gd name="T19" fmla="*/ 0 h 121"/>
                    <a:gd name="T20" fmla="*/ 2 w 2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" h="121">
                      <a:moveTo>
                        <a:pt x="2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3" name="Freeform 311"/>
                <p:cNvSpPr>
                  <a:spLocks/>
                </p:cNvSpPr>
                <p:nvPr/>
              </p:nvSpPr>
              <p:spPr bwMode="auto">
                <a:xfrm>
                  <a:off x="2591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4" name="Freeform 312"/>
                <p:cNvSpPr>
                  <a:spLocks/>
                </p:cNvSpPr>
                <p:nvPr/>
              </p:nvSpPr>
              <p:spPr bwMode="auto">
                <a:xfrm>
                  <a:off x="2565" y="2104"/>
                  <a:ext cx="3" cy="121"/>
                </a:xfrm>
                <a:custGeom>
                  <a:avLst/>
                  <a:gdLst>
                    <a:gd name="T0" fmla="*/ 3 w 3"/>
                    <a:gd name="T1" fmla="*/ 121 h 121"/>
                    <a:gd name="T2" fmla="*/ 0 w 3"/>
                    <a:gd name="T3" fmla="*/ 120 h 121"/>
                    <a:gd name="T4" fmla="*/ 0 w 3"/>
                    <a:gd name="T5" fmla="*/ 0 h 121"/>
                    <a:gd name="T6" fmla="*/ 3 w 3"/>
                    <a:gd name="T7" fmla="*/ 0 h 121"/>
                    <a:gd name="T8" fmla="*/ 3 w 3"/>
                    <a:gd name="T9" fmla="*/ 121 h 121"/>
                    <a:gd name="T10" fmla="*/ 3 w 3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"/>
                    <a:gd name="T19" fmla="*/ 0 h 121"/>
                    <a:gd name="T20" fmla="*/ 3 w 3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" h="121">
                      <a:moveTo>
                        <a:pt x="3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5" name="Freeform 313"/>
                <p:cNvSpPr>
                  <a:spLocks/>
                </p:cNvSpPr>
                <p:nvPr/>
              </p:nvSpPr>
              <p:spPr bwMode="auto">
                <a:xfrm>
                  <a:off x="2568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6" name="Freeform 314"/>
                <p:cNvSpPr>
                  <a:spLocks/>
                </p:cNvSpPr>
                <p:nvPr/>
              </p:nvSpPr>
              <p:spPr bwMode="auto">
                <a:xfrm>
                  <a:off x="2541" y="2104"/>
                  <a:ext cx="2" cy="121"/>
                </a:xfrm>
                <a:custGeom>
                  <a:avLst/>
                  <a:gdLst>
                    <a:gd name="T0" fmla="*/ 2 w 2"/>
                    <a:gd name="T1" fmla="*/ 121 h 121"/>
                    <a:gd name="T2" fmla="*/ 0 w 2"/>
                    <a:gd name="T3" fmla="*/ 120 h 121"/>
                    <a:gd name="T4" fmla="*/ 0 w 2"/>
                    <a:gd name="T5" fmla="*/ 0 h 121"/>
                    <a:gd name="T6" fmla="*/ 2 w 2"/>
                    <a:gd name="T7" fmla="*/ 0 h 121"/>
                    <a:gd name="T8" fmla="*/ 2 w 2"/>
                    <a:gd name="T9" fmla="*/ 121 h 121"/>
                    <a:gd name="T10" fmla="*/ 2 w 2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"/>
                    <a:gd name="T19" fmla="*/ 0 h 121"/>
                    <a:gd name="T20" fmla="*/ 2 w 2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" h="121">
                      <a:moveTo>
                        <a:pt x="2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7" name="Freeform 315"/>
                <p:cNvSpPr>
                  <a:spLocks/>
                </p:cNvSpPr>
                <p:nvPr/>
              </p:nvSpPr>
              <p:spPr bwMode="auto">
                <a:xfrm>
                  <a:off x="2543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8" name="Line 316"/>
                <p:cNvSpPr>
                  <a:spLocks noChangeShapeType="1"/>
                </p:cNvSpPr>
                <p:nvPr/>
              </p:nvSpPr>
              <p:spPr bwMode="auto">
                <a:xfrm>
                  <a:off x="2704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9" name="Line 317"/>
                <p:cNvSpPr>
                  <a:spLocks noChangeShapeType="1"/>
                </p:cNvSpPr>
                <p:nvPr/>
              </p:nvSpPr>
              <p:spPr bwMode="auto">
                <a:xfrm>
                  <a:off x="2968" y="2032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0" name="Line 318"/>
                <p:cNvSpPr>
                  <a:spLocks noChangeShapeType="1"/>
                </p:cNvSpPr>
                <p:nvPr/>
              </p:nvSpPr>
              <p:spPr bwMode="auto">
                <a:xfrm>
                  <a:off x="2671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1" name="Line 319"/>
                <p:cNvSpPr>
                  <a:spLocks noChangeShapeType="1"/>
                </p:cNvSpPr>
                <p:nvPr/>
              </p:nvSpPr>
              <p:spPr bwMode="auto">
                <a:xfrm>
                  <a:off x="2654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2" name="Line 320"/>
                <p:cNvSpPr>
                  <a:spLocks noChangeShapeType="1"/>
                </p:cNvSpPr>
                <p:nvPr/>
              </p:nvSpPr>
              <p:spPr bwMode="auto">
                <a:xfrm>
                  <a:off x="2638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3" name="Line 321"/>
                <p:cNvSpPr>
                  <a:spLocks noChangeShapeType="1"/>
                </p:cNvSpPr>
                <p:nvPr/>
              </p:nvSpPr>
              <p:spPr bwMode="auto">
                <a:xfrm>
                  <a:off x="2622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4" name="Line 322"/>
                <p:cNvSpPr>
                  <a:spLocks noChangeShapeType="1"/>
                </p:cNvSpPr>
                <p:nvPr/>
              </p:nvSpPr>
              <p:spPr bwMode="auto">
                <a:xfrm>
                  <a:off x="2606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5" name="Line 323"/>
                <p:cNvSpPr>
                  <a:spLocks noChangeShapeType="1"/>
                </p:cNvSpPr>
                <p:nvPr/>
              </p:nvSpPr>
              <p:spPr bwMode="auto">
                <a:xfrm>
                  <a:off x="2590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6" name="Line 324"/>
                <p:cNvSpPr>
                  <a:spLocks noChangeShapeType="1"/>
                </p:cNvSpPr>
                <p:nvPr/>
              </p:nvSpPr>
              <p:spPr bwMode="auto">
                <a:xfrm>
                  <a:off x="2574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7" name="Line 325"/>
                <p:cNvSpPr>
                  <a:spLocks noChangeShapeType="1"/>
                </p:cNvSpPr>
                <p:nvPr/>
              </p:nvSpPr>
              <p:spPr bwMode="auto">
                <a:xfrm>
                  <a:off x="2558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8" name="Line 326"/>
                <p:cNvSpPr>
                  <a:spLocks noChangeShapeType="1"/>
                </p:cNvSpPr>
                <p:nvPr/>
              </p:nvSpPr>
              <p:spPr bwMode="auto">
                <a:xfrm>
                  <a:off x="2541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sp>
            <p:nvSpPr>
              <p:cNvPr id="6" name="Rectangle 327"/>
              <p:cNvSpPr>
                <a:spLocks noChangeArrowheads="1"/>
              </p:cNvSpPr>
              <p:nvPr/>
            </p:nvSpPr>
            <p:spPr bwMode="auto">
              <a:xfrm>
                <a:off x="337" y="445"/>
                <a:ext cx="1067" cy="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eaLnBrk="0" hangingPunct="0"/>
                <a:r>
                  <a:rPr lang="en-US" altLang="zh-TW" b="1" dirty="0" smtClean="0">
                    <a:latin typeface="Arial" charset="0"/>
                  </a:rPr>
                  <a:t>GSM Base station 1</a:t>
                </a:r>
                <a:endParaRPr kumimoji="0" lang="en-US" altLang="zh-TW" b="1" dirty="0">
                  <a:latin typeface="Arial" charset="0"/>
                </a:endParaRPr>
              </a:p>
            </p:txBody>
          </p:sp>
        </p:grp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68344" y="3861048"/>
              <a:ext cx="1273946" cy="1045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28384" y="2060848"/>
              <a:ext cx="792088" cy="1070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3" name="直線接點 62"/>
            <p:cNvCxnSpPr/>
            <p:nvPr/>
          </p:nvCxnSpPr>
          <p:spPr>
            <a:xfrm rot="5400000">
              <a:off x="7884368" y="3429000"/>
              <a:ext cx="936104" cy="216024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5" name="直線接點 64"/>
            <p:cNvCxnSpPr/>
            <p:nvPr/>
          </p:nvCxnSpPr>
          <p:spPr>
            <a:xfrm rot="5400000">
              <a:off x="7722350" y="3374994"/>
              <a:ext cx="1008112" cy="25202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graphicFrame>
          <p:nvGraphicFramePr>
            <p:cNvPr id="4099" name="Object 14"/>
            <p:cNvGraphicFramePr>
              <a:graphicFrameLocks noChangeAspect="1"/>
            </p:cNvGraphicFramePr>
            <p:nvPr/>
          </p:nvGraphicFramePr>
          <p:xfrm>
            <a:off x="6372200" y="2276872"/>
            <a:ext cx="1152128" cy="1090306"/>
          </p:xfrm>
          <a:graphic>
            <a:graphicData uri="http://schemas.openxmlformats.org/presentationml/2006/ole">
              <p:oleObj spid="_x0000_s4099" name="VISIO" r:id="rId5" imgW="882360" imgH="788760" progId="">
                <p:embed/>
              </p:oleObj>
            </a:graphicData>
          </a:graphic>
        </p:graphicFrame>
      </p:grpSp>
      <p:pic>
        <p:nvPicPr>
          <p:cNvPr id="6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-541754" y="2782113"/>
            <a:ext cx="2915816" cy="1329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00" name="Object 14"/>
          <p:cNvGraphicFramePr>
            <a:graphicFrameLocks noChangeAspect="1"/>
          </p:cNvGraphicFramePr>
          <p:nvPr/>
        </p:nvGraphicFramePr>
        <p:xfrm>
          <a:off x="1187624" y="2420888"/>
          <a:ext cx="1152525" cy="1090612"/>
        </p:xfrm>
        <a:graphic>
          <a:graphicData uri="http://schemas.openxmlformats.org/presentationml/2006/ole">
            <p:oleObj spid="_x0000_s4100" name="VISIO" r:id="rId7" imgW="882360" imgH="788760" progId="">
              <p:embed/>
            </p:oleObj>
          </a:graphicData>
        </a:graphic>
      </p:graphicFrame>
      <p:graphicFrame>
        <p:nvGraphicFramePr>
          <p:cNvPr id="4102" name="Object 34"/>
          <p:cNvGraphicFramePr>
            <a:graphicFrameLocks noChangeAspect="1"/>
          </p:cNvGraphicFramePr>
          <p:nvPr/>
        </p:nvGraphicFramePr>
        <p:xfrm>
          <a:off x="323528" y="4941168"/>
          <a:ext cx="1143000" cy="946150"/>
        </p:xfrm>
        <a:graphic>
          <a:graphicData uri="http://schemas.openxmlformats.org/presentationml/2006/ole">
            <p:oleObj spid="_x0000_s4102" name="多媒體項目" r:id="rId8" imgW="5680800" imgH="3978000" progId="">
              <p:embed/>
            </p:oleObj>
          </a:graphicData>
        </a:graphic>
      </p:graphicFrame>
      <p:grpSp>
        <p:nvGrpSpPr>
          <p:cNvPr id="87" name="群組 86"/>
          <p:cNvGrpSpPr/>
          <p:nvPr/>
        </p:nvGrpSpPr>
        <p:grpSpPr>
          <a:xfrm>
            <a:off x="2915816" y="2348880"/>
            <a:ext cx="2570090" cy="2880320"/>
            <a:chOff x="6372200" y="2060848"/>
            <a:chExt cx="2570090" cy="2880320"/>
          </a:xfrm>
        </p:grpSpPr>
        <p:grpSp>
          <p:nvGrpSpPr>
            <p:cNvPr id="88" name="Group 328"/>
            <p:cNvGrpSpPr>
              <a:grpSpLocks/>
            </p:cNvGrpSpPr>
            <p:nvPr/>
          </p:nvGrpSpPr>
          <p:grpSpPr bwMode="auto">
            <a:xfrm>
              <a:off x="6372200" y="3068961"/>
              <a:ext cx="2232007" cy="1872210"/>
              <a:chOff x="337" y="445"/>
              <a:chExt cx="1067" cy="667"/>
            </a:xfrm>
          </p:grpSpPr>
          <p:grpSp>
            <p:nvGrpSpPr>
              <p:cNvPr id="94" name="Group 274"/>
              <p:cNvGrpSpPr>
                <a:grpSpLocks/>
              </p:cNvGrpSpPr>
              <p:nvPr/>
            </p:nvGrpSpPr>
            <p:grpSpPr bwMode="auto">
              <a:xfrm>
                <a:off x="385" y="589"/>
                <a:ext cx="847" cy="523"/>
                <a:chOff x="2524" y="2031"/>
                <a:chExt cx="445" cy="295"/>
              </a:xfrm>
            </p:grpSpPr>
            <p:sp>
              <p:nvSpPr>
                <p:cNvPr id="96" name="Freeform 275"/>
                <p:cNvSpPr>
                  <a:spLocks/>
                </p:cNvSpPr>
                <p:nvPr/>
              </p:nvSpPr>
              <p:spPr bwMode="auto">
                <a:xfrm>
                  <a:off x="2524" y="2031"/>
                  <a:ext cx="227" cy="31"/>
                </a:xfrm>
                <a:custGeom>
                  <a:avLst/>
                  <a:gdLst>
                    <a:gd name="T0" fmla="*/ 0 w 227"/>
                    <a:gd name="T1" fmla="*/ 31 h 31"/>
                    <a:gd name="T2" fmla="*/ 42 w 227"/>
                    <a:gd name="T3" fmla="*/ 0 h 31"/>
                    <a:gd name="T4" fmla="*/ 227 w 227"/>
                    <a:gd name="T5" fmla="*/ 0 h 31"/>
                    <a:gd name="T6" fmla="*/ 184 w 227"/>
                    <a:gd name="T7" fmla="*/ 31 h 31"/>
                    <a:gd name="T8" fmla="*/ 0 w 227"/>
                    <a:gd name="T9" fmla="*/ 31 h 31"/>
                    <a:gd name="T10" fmla="*/ 0 w 227"/>
                    <a:gd name="T11" fmla="*/ 31 h 3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7"/>
                    <a:gd name="T19" fmla="*/ 0 h 31"/>
                    <a:gd name="T20" fmla="*/ 227 w 227"/>
                    <a:gd name="T21" fmla="*/ 31 h 3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7" h="31">
                      <a:moveTo>
                        <a:pt x="0" y="31"/>
                      </a:moveTo>
                      <a:lnTo>
                        <a:pt x="42" y="0"/>
                      </a:lnTo>
                      <a:lnTo>
                        <a:pt x="227" y="0"/>
                      </a:lnTo>
                      <a:lnTo>
                        <a:pt x="184" y="31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7171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97" name="Freeform 276"/>
                <p:cNvSpPr>
                  <a:spLocks/>
                </p:cNvSpPr>
                <p:nvPr/>
              </p:nvSpPr>
              <p:spPr bwMode="auto">
                <a:xfrm>
                  <a:off x="2708" y="2031"/>
                  <a:ext cx="43" cy="295"/>
                </a:xfrm>
                <a:custGeom>
                  <a:avLst/>
                  <a:gdLst>
                    <a:gd name="T0" fmla="*/ 0 w 43"/>
                    <a:gd name="T1" fmla="*/ 31 h 295"/>
                    <a:gd name="T2" fmla="*/ 43 w 43"/>
                    <a:gd name="T3" fmla="*/ 0 h 295"/>
                    <a:gd name="T4" fmla="*/ 43 w 43"/>
                    <a:gd name="T5" fmla="*/ 263 h 295"/>
                    <a:gd name="T6" fmla="*/ 0 w 43"/>
                    <a:gd name="T7" fmla="*/ 295 h 295"/>
                    <a:gd name="T8" fmla="*/ 0 w 43"/>
                    <a:gd name="T9" fmla="*/ 31 h 295"/>
                    <a:gd name="T10" fmla="*/ 0 w 43"/>
                    <a:gd name="T11" fmla="*/ 31 h 29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3"/>
                    <a:gd name="T19" fmla="*/ 0 h 295"/>
                    <a:gd name="T20" fmla="*/ 43 w 43"/>
                    <a:gd name="T21" fmla="*/ 295 h 29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3" h="295">
                      <a:moveTo>
                        <a:pt x="0" y="31"/>
                      </a:moveTo>
                      <a:lnTo>
                        <a:pt x="43" y="0"/>
                      </a:lnTo>
                      <a:lnTo>
                        <a:pt x="43" y="263"/>
                      </a:lnTo>
                      <a:lnTo>
                        <a:pt x="0" y="295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06060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98" name="Freeform 277"/>
                <p:cNvSpPr>
                  <a:spLocks/>
                </p:cNvSpPr>
                <p:nvPr/>
              </p:nvSpPr>
              <p:spPr bwMode="auto">
                <a:xfrm>
                  <a:off x="2524" y="2062"/>
                  <a:ext cx="184" cy="264"/>
                </a:xfrm>
                <a:custGeom>
                  <a:avLst/>
                  <a:gdLst>
                    <a:gd name="T0" fmla="*/ 0 w 184"/>
                    <a:gd name="T1" fmla="*/ 0 h 264"/>
                    <a:gd name="T2" fmla="*/ 184 w 184"/>
                    <a:gd name="T3" fmla="*/ 0 h 264"/>
                    <a:gd name="T4" fmla="*/ 184 w 184"/>
                    <a:gd name="T5" fmla="*/ 264 h 264"/>
                    <a:gd name="T6" fmla="*/ 0 w 184"/>
                    <a:gd name="T7" fmla="*/ 264 h 264"/>
                    <a:gd name="T8" fmla="*/ 0 w 184"/>
                    <a:gd name="T9" fmla="*/ 0 h 264"/>
                    <a:gd name="T10" fmla="*/ 0 w 184"/>
                    <a:gd name="T11" fmla="*/ 0 h 26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264"/>
                    <a:gd name="T20" fmla="*/ 184 w 184"/>
                    <a:gd name="T21" fmla="*/ 264 h 26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264">
                      <a:moveTo>
                        <a:pt x="0" y="0"/>
                      </a:moveTo>
                      <a:lnTo>
                        <a:pt x="184" y="0"/>
                      </a:lnTo>
                      <a:lnTo>
                        <a:pt x="184" y="264"/>
                      </a:lnTo>
                      <a:lnTo>
                        <a:pt x="0" y="26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45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99" name="Freeform 278"/>
                <p:cNvSpPr>
                  <a:spLocks/>
                </p:cNvSpPr>
                <p:nvPr/>
              </p:nvSpPr>
              <p:spPr bwMode="auto">
                <a:xfrm>
                  <a:off x="2524" y="2100"/>
                  <a:ext cx="184" cy="2"/>
                </a:xfrm>
                <a:custGeom>
                  <a:avLst/>
                  <a:gdLst>
                    <a:gd name="T0" fmla="*/ 0 w 184"/>
                    <a:gd name="T1" fmla="*/ 2 h 2"/>
                    <a:gd name="T2" fmla="*/ 1 w 184"/>
                    <a:gd name="T3" fmla="*/ 0 h 2"/>
                    <a:gd name="T4" fmla="*/ 184 w 184"/>
                    <a:gd name="T5" fmla="*/ 0 h 2"/>
                    <a:gd name="T6" fmla="*/ 184 w 184"/>
                    <a:gd name="T7" fmla="*/ 2 h 2"/>
                    <a:gd name="T8" fmla="*/ 0 w 184"/>
                    <a:gd name="T9" fmla="*/ 2 h 2"/>
                    <a:gd name="T10" fmla="*/ 0 w 184"/>
                    <a:gd name="T11" fmla="*/ 2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2"/>
                    <a:gd name="T20" fmla="*/ 184 w 184"/>
                    <a:gd name="T21" fmla="*/ 2 h 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2">
                      <a:moveTo>
                        <a:pt x="0" y="2"/>
                      </a:moveTo>
                      <a:lnTo>
                        <a:pt x="1" y="0"/>
                      </a:lnTo>
                      <a:lnTo>
                        <a:pt x="184" y="0"/>
                      </a:lnTo>
                      <a:lnTo>
                        <a:pt x="184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0" name="Freeform 279"/>
                <p:cNvSpPr>
                  <a:spLocks/>
                </p:cNvSpPr>
                <p:nvPr/>
              </p:nvSpPr>
              <p:spPr bwMode="auto">
                <a:xfrm>
                  <a:off x="2525" y="2102"/>
                  <a:ext cx="184" cy="1"/>
                </a:xfrm>
                <a:custGeom>
                  <a:avLst/>
                  <a:gdLst>
                    <a:gd name="T0" fmla="*/ 0 w 184"/>
                    <a:gd name="T1" fmla="*/ 1 h 1"/>
                    <a:gd name="T2" fmla="*/ 1 w 184"/>
                    <a:gd name="T3" fmla="*/ 0 h 1"/>
                    <a:gd name="T4" fmla="*/ 184 w 184"/>
                    <a:gd name="T5" fmla="*/ 0 h 1"/>
                    <a:gd name="T6" fmla="*/ 183 w 184"/>
                    <a:gd name="T7" fmla="*/ 1 h 1"/>
                    <a:gd name="T8" fmla="*/ 0 w 184"/>
                    <a:gd name="T9" fmla="*/ 1 h 1"/>
                    <a:gd name="T10" fmla="*/ 0 w 184"/>
                    <a:gd name="T11" fmla="*/ 1 h 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1"/>
                    <a:gd name="T20" fmla="*/ 184 w 184"/>
                    <a:gd name="T21" fmla="*/ 1 h 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184" y="0"/>
                      </a:lnTo>
                      <a:lnTo>
                        <a:pt x="183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1" name="Freeform 280"/>
                <p:cNvSpPr>
                  <a:spLocks/>
                </p:cNvSpPr>
                <p:nvPr/>
              </p:nvSpPr>
              <p:spPr bwMode="auto">
                <a:xfrm>
                  <a:off x="2524" y="2236"/>
                  <a:ext cx="47" cy="86"/>
                </a:xfrm>
                <a:custGeom>
                  <a:avLst/>
                  <a:gdLst>
                    <a:gd name="T0" fmla="*/ 0 w 47"/>
                    <a:gd name="T1" fmla="*/ 0 h 86"/>
                    <a:gd name="T2" fmla="*/ 47 w 47"/>
                    <a:gd name="T3" fmla="*/ 0 h 86"/>
                    <a:gd name="T4" fmla="*/ 47 w 47"/>
                    <a:gd name="T5" fmla="*/ 86 h 86"/>
                    <a:gd name="T6" fmla="*/ 0 w 47"/>
                    <a:gd name="T7" fmla="*/ 86 h 86"/>
                    <a:gd name="T8" fmla="*/ 0 w 47"/>
                    <a:gd name="T9" fmla="*/ 0 h 86"/>
                    <a:gd name="T10" fmla="*/ 0 w 4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6"/>
                    <a:gd name="T20" fmla="*/ 47 w 4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6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47" y="86"/>
                      </a:lnTo>
                      <a:lnTo>
                        <a:pt x="0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2" name="Freeform 281"/>
                <p:cNvSpPr>
                  <a:spLocks/>
                </p:cNvSpPr>
                <p:nvPr/>
              </p:nvSpPr>
              <p:spPr bwMode="auto">
                <a:xfrm>
                  <a:off x="2524" y="2236"/>
                  <a:ext cx="50" cy="85"/>
                </a:xfrm>
                <a:custGeom>
                  <a:avLst/>
                  <a:gdLst>
                    <a:gd name="T0" fmla="*/ 0 w 50"/>
                    <a:gd name="T1" fmla="*/ 85 h 85"/>
                    <a:gd name="T2" fmla="*/ 0 w 50"/>
                    <a:gd name="T3" fmla="*/ 0 h 85"/>
                    <a:gd name="T4" fmla="*/ 50 w 50"/>
                    <a:gd name="T5" fmla="*/ 0 h 85"/>
                    <a:gd name="T6" fmla="*/ 50 w 50"/>
                    <a:gd name="T7" fmla="*/ 85 h 85"/>
                    <a:gd name="T8" fmla="*/ 0 w 50"/>
                    <a:gd name="T9" fmla="*/ 85 h 85"/>
                    <a:gd name="T10" fmla="*/ 0 w 50"/>
                    <a:gd name="T11" fmla="*/ 85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"/>
                    <a:gd name="T19" fmla="*/ 0 h 85"/>
                    <a:gd name="T20" fmla="*/ 50 w 50"/>
                    <a:gd name="T21" fmla="*/ 85 h 8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" h="85">
                      <a:moveTo>
                        <a:pt x="0" y="85"/>
                      </a:moveTo>
                      <a:lnTo>
                        <a:pt x="0" y="0"/>
                      </a:lnTo>
                      <a:lnTo>
                        <a:pt x="50" y="0"/>
                      </a:lnTo>
                      <a:lnTo>
                        <a:pt x="50" y="85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3" name="Freeform 282"/>
                <p:cNvSpPr>
                  <a:spLocks/>
                </p:cNvSpPr>
                <p:nvPr/>
              </p:nvSpPr>
              <p:spPr bwMode="auto">
                <a:xfrm>
                  <a:off x="2527" y="2236"/>
                  <a:ext cx="47" cy="83"/>
                </a:xfrm>
                <a:custGeom>
                  <a:avLst/>
                  <a:gdLst>
                    <a:gd name="T0" fmla="*/ 0 w 47"/>
                    <a:gd name="T1" fmla="*/ 83 h 83"/>
                    <a:gd name="T2" fmla="*/ 0 w 47"/>
                    <a:gd name="T3" fmla="*/ 0 h 83"/>
                    <a:gd name="T4" fmla="*/ 47 w 47"/>
                    <a:gd name="T5" fmla="*/ 0 h 83"/>
                    <a:gd name="T6" fmla="*/ 47 w 47"/>
                    <a:gd name="T7" fmla="*/ 83 h 83"/>
                    <a:gd name="T8" fmla="*/ 0 w 47"/>
                    <a:gd name="T9" fmla="*/ 83 h 83"/>
                    <a:gd name="T10" fmla="*/ 0 w 47"/>
                    <a:gd name="T11" fmla="*/ 83 h 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3"/>
                    <a:gd name="T20" fmla="*/ 47 w 47"/>
                    <a:gd name="T21" fmla="*/ 83 h 8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47" y="0"/>
                      </a:lnTo>
                      <a:lnTo>
                        <a:pt x="47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4" name="Freeform 283"/>
                <p:cNvSpPr>
                  <a:spLocks/>
                </p:cNvSpPr>
                <p:nvPr/>
              </p:nvSpPr>
              <p:spPr bwMode="auto">
                <a:xfrm>
                  <a:off x="2547" y="2262"/>
                  <a:ext cx="9" cy="36"/>
                </a:xfrm>
                <a:custGeom>
                  <a:avLst/>
                  <a:gdLst>
                    <a:gd name="T0" fmla="*/ 0 w 9"/>
                    <a:gd name="T1" fmla="*/ 36 h 36"/>
                    <a:gd name="T2" fmla="*/ 0 w 9"/>
                    <a:gd name="T3" fmla="*/ 0 h 36"/>
                    <a:gd name="T4" fmla="*/ 9 w 9"/>
                    <a:gd name="T5" fmla="*/ 0 h 36"/>
                    <a:gd name="T6" fmla="*/ 9 w 9"/>
                    <a:gd name="T7" fmla="*/ 36 h 36"/>
                    <a:gd name="T8" fmla="*/ 0 w 9"/>
                    <a:gd name="T9" fmla="*/ 36 h 36"/>
                    <a:gd name="T10" fmla="*/ 0 w 9"/>
                    <a:gd name="T11" fmla="*/ 36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"/>
                    <a:gd name="T19" fmla="*/ 0 h 36"/>
                    <a:gd name="T20" fmla="*/ 9 w 9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" h="36">
                      <a:moveTo>
                        <a:pt x="0" y="36"/>
                      </a:moveTo>
                      <a:lnTo>
                        <a:pt x="0" y="0"/>
                      </a:lnTo>
                      <a:lnTo>
                        <a:pt x="9" y="0"/>
                      </a:lnTo>
                      <a:lnTo>
                        <a:pt x="9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5" name="Rectangle 284"/>
                <p:cNvSpPr>
                  <a:spLocks noChangeArrowheads="1"/>
                </p:cNvSpPr>
                <p:nvPr/>
              </p:nvSpPr>
              <p:spPr bwMode="auto">
                <a:xfrm>
                  <a:off x="2547" y="2262"/>
                  <a:ext cx="9" cy="36"/>
                </a:xfrm>
                <a:prstGeom prst="rect">
                  <a:avLst/>
                </a:prstGeom>
                <a:noFill/>
                <a:ln w="0" cap="sq">
                  <a:solidFill>
                    <a:srgbClr val="4C4C4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6" name="Freeform 285"/>
                <p:cNvSpPr>
                  <a:spLocks/>
                </p:cNvSpPr>
                <p:nvPr/>
              </p:nvSpPr>
              <p:spPr bwMode="auto">
                <a:xfrm>
                  <a:off x="2565" y="2236"/>
                  <a:ext cx="47" cy="86"/>
                </a:xfrm>
                <a:custGeom>
                  <a:avLst/>
                  <a:gdLst>
                    <a:gd name="T0" fmla="*/ 0 w 47"/>
                    <a:gd name="T1" fmla="*/ 0 h 86"/>
                    <a:gd name="T2" fmla="*/ 47 w 47"/>
                    <a:gd name="T3" fmla="*/ 0 h 86"/>
                    <a:gd name="T4" fmla="*/ 47 w 47"/>
                    <a:gd name="T5" fmla="*/ 86 h 86"/>
                    <a:gd name="T6" fmla="*/ 0 w 47"/>
                    <a:gd name="T7" fmla="*/ 86 h 86"/>
                    <a:gd name="T8" fmla="*/ 0 w 47"/>
                    <a:gd name="T9" fmla="*/ 0 h 86"/>
                    <a:gd name="T10" fmla="*/ 0 w 4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6"/>
                    <a:gd name="T20" fmla="*/ 47 w 4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6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47" y="86"/>
                      </a:lnTo>
                      <a:lnTo>
                        <a:pt x="0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7" name="Freeform 286"/>
                <p:cNvSpPr>
                  <a:spLocks/>
                </p:cNvSpPr>
                <p:nvPr/>
              </p:nvSpPr>
              <p:spPr bwMode="auto">
                <a:xfrm>
                  <a:off x="2565" y="2236"/>
                  <a:ext cx="50" cy="85"/>
                </a:xfrm>
                <a:custGeom>
                  <a:avLst/>
                  <a:gdLst>
                    <a:gd name="T0" fmla="*/ 0 w 50"/>
                    <a:gd name="T1" fmla="*/ 85 h 85"/>
                    <a:gd name="T2" fmla="*/ 0 w 50"/>
                    <a:gd name="T3" fmla="*/ 0 h 85"/>
                    <a:gd name="T4" fmla="*/ 50 w 50"/>
                    <a:gd name="T5" fmla="*/ 0 h 85"/>
                    <a:gd name="T6" fmla="*/ 50 w 50"/>
                    <a:gd name="T7" fmla="*/ 85 h 85"/>
                    <a:gd name="T8" fmla="*/ 0 w 50"/>
                    <a:gd name="T9" fmla="*/ 85 h 85"/>
                    <a:gd name="T10" fmla="*/ 0 w 50"/>
                    <a:gd name="T11" fmla="*/ 85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"/>
                    <a:gd name="T19" fmla="*/ 0 h 85"/>
                    <a:gd name="T20" fmla="*/ 50 w 50"/>
                    <a:gd name="T21" fmla="*/ 85 h 8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" h="85">
                      <a:moveTo>
                        <a:pt x="0" y="85"/>
                      </a:moveTo>
                      <a:lnTo>
                        <a:pt x="0" y="0"/>
                      </a:lnTo>
                      <a:lnTo>
                        <a:pt x="50" y="0"/>
                      </a:lnTo>
                      <a:lnTo>
                        <a:pt x="50" y="85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8" name="Freeform 287"/>
                <p:cNvSpPr>
                  <a:spLocks/>
                </p:cNvSpPr>
                <p:nvPr/>
              </p:nvSpPr>
              <p:spPr bwMode="auto">
                <a:xfrm>
                  <a:off x="2568" y="2236"/>
                  <a:ext cx="47" cy="83"/>
                </a:xfrm>
                <a:custGeom>
                  <a:avLst/>
                  <a:gdLst>
                    <a:gd name="T0" fmla="*/ 0 w 47"/>
                    <a:gd name="T1" fmla="*/ 83 h 83"/>
                    <a:gd name="T2" fmla="*/ 0 w 47"/>
                    <a:gd name="T3" fmla="*/ 0 h 83"/>
                    <a:gd name="T4" fmla="*/ 47 w 47"/>
                    <a:gd name="T5" fmla="*/ 0 h 83"/>
                    <a:gd name="T6" fmla="*/ 47 w 47"/>
                    <a:gd name="T7" fmla="*/ 83 h 83"/>
                    <a:gd name="T8" fmla="*/ 0 w 47"/>
                    <a:gd name="T9" fmla="*/ 83 h 83"/>
                    <a:gd name="T10" fmla="*/ 0 w 47"/>
                    <a:gd name="T11" fmla="*/ 83 h 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3"/>
                    <a:gd name="T20" fmla="*/ 47 w 47"/>
                    <a:gd name="T21" fmla="*/ 83 h 8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47" y="0"/>
                      </a:lnTo>
                      <a:lnTo>
                        <a:pt x="47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9" name="Freeform 288"/>
                <p:cNvSpPr>
                  <a:spLocks/>
                </p:cNvSpPr>
                <p:nvPr/>
              </p:nvSpPr>
              <p:spPr bwMode="auto">
                <a:xfrm>
                  <a:off x="2588" y="2262"/>
                  <a:ext cx="8" cy="36"/>
                </a:xfrm>
                <a:custGeom>
                  <a:avLst/>
                  <a:gdLst>
                    <a:gd name="T0" fmla="*/ 0 w 8"/>
                    <a:gd name="T1" fmla="*/ 36 h 36"/>
                    <a:gd name="T2" fmla="*/ 0 w 8"/>
                    <a:gd name="T3" fmla="*/ 0 h 36"/>
                    <a:gd name="T4" fmla="*/ 8 w 8"/>
                    <a:gd name="T5" fmla="*/ 0 h 36"/>
                    <a:gd name="T6" fmla="*/ 8 w 8"/>
                    <a:gd name="T7" fmla="*/ 36 h 36"/>
                    <a:gd name="T8" fmla="*/ 0 w 8"/>
                    <a:gd name="T9" fmla="*/ 36 h 36"/>
                    <a:gd name="T10" fmla="*/ 0 w 8"/>
                    <a:gd name="T11" fmla="*/ 36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36"/>
                    <a:gd name="T20" fmla="*/ 8 w 8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36">
                      <a:moveTo>
                        <a:pt x="0" y="36"/>
                      </a:moveTo>
                      <a:lnTo>
                        <a:pt x="0" y="0"/>
                      </a:lnTo>
                      <a:lnTo>
                        <a:pt x="8" y="0"/>
                      </a:lnTo>
                      <a:lnTo>
                        <a:pt x="8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0" name="Rectangle 289"/>
                <p:cNvSpPr>
                  <a:spLocks noChangeArrowheads="1"/>
                </p:cNvSpPr>
                <p:nvPr/>
              </p:nvSpPr>
              <p:spPr bwMode="auto">
                <a:xfrm>
                  <a:off x="2588" y="2262"/>
                  <a:ext cx="8" cy="36"/>
                </a:xfrm>
                <a:prstGeom prst="rect">
                  <a:avLst/>
                </a:prstGeom>
                <a:noFill/>
                <a:ln w="0" cap="sq">
                  <a:solidFill>
                    <a:srgbClr val="4C4C4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1" name="Freeform 290"/>
                <p:cNvSpPr>
                  <a:spLocks/>
                </p:cNvSpPr>
                <p:nvPr/>
              </p:nvSpPr>
              <p:spPr bwMode="auto">
                <a:xfrm>
                  <a:off x="2613" y="2236"/>
                  <a:ext cx="47" cy="86"/>
                </a:xfrm>
                <a:custGeom>
                  <a:avLst/>
                  <a:gdLst>
                    <a:gd name="T0" fmla="*/ 0 w 47"/>
                    <a:gd name="T1" fmla="*/ 0 h 86"/>
                    <a:gd name="T2" fmla="*/ 47 w 47"/>
                    <a:gd name="T3" fmla="*/ 0 h 86"/>
                    <a:gd name="T4" fmla="*/ 47 w 47"/>
                    <a:gd name="T5" fmla="*/ 86 h 86"/>
                    <a:gd name="T6" fmla="*/ 0 w 47"/>
                    <a:gd name="T7" fmla="*/ 86 h 86"/>
                    <a:gd name="T8" fmla="*/ 0 w 47"/>
                    <a:gd name="T9" fmla="*/ 0 h 86"/>
                    <a:gd name="T10" fmla="*/ 0 w 4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6"/>
                    <a:gd name="T20" fmla="*/ 47 w 4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6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47" y="86"/>
                      </a:lnTo>
                      <a:lnTo>
                        <a:pt x="0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2" name="Freeform 291"/>
                <p:cNvSpPr>
                  <a:spLocks/>
                </p:cNvSpPr>
                <p:nvPr/>
              </p:nvSpPr>
              <p:spPr bwMode="auto">
                <a:xfrm>
                  <a:off x="2613" y="2236"/>
                  <a:ext cx="50" cy="85"/>
                </a:xfrm>
                <a:custGeom>
                  <a:avLst/>
                  <a:gdLst>
                    <a:gd name="T0" fmla="*/ 0 w 50"/>
                    <a:gd name="T1" fmla="*/ 85 h 85"/>
                    <a:gd name="T2" fmla="*/ 0 w 50"/>
                    <a:gd name="T3" fmla="*/ 0 h 85"/>
                    <a:gd name="T4" fmla="*/ 50 w 50"/>
                    <a:gd name="T5" fmla="*/ 0 h 85"/>
                    <a:gd name="T6" fmla="*/ 50 w 50"/>
                    <a:gd name="T7" fmla="*/ 85 h 85"/>
                    <a:gd name="T8" fmla="*/ 0 w 50"/>
                    <a:gd name="T9" fmla="*/ 85 h 85"/>
                    <a:gd name="T10" fmla="*/ 0 w 50"/>
                    <a:gd name="T11" fmla="*/ 85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"/>
                    <a:gd name="T19" fmla="*/ 0 h 85"/>
                    <a:gd name="T20" fmla="*/ 50 w 50"/>
                    <a:gd name="T21" fmla="*/ 85 h 8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" h="85">
                      <a:moveTo>
                        <a:pt x="0" y="85"/>
                      </a:moveTo>
                      <a:lnTo>
                        <a:pt x="0" y="0"/>
                      </a:lnTo>
                      <a:lnTo>
                        <a:pt x="50" y="0"/>
                      </a:lnTo>
                      <a:lnTo>
                        <a:pt x="50" y="85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3" name="Freeform 292"/>
                <p:cNvSpPr>
                  <a:spLocks/>
                </p:cNvSpPr>
                <p:nvPr/>
              </p:nvSpPr>
              <p:spPr bwMode="auto">
                <a:xfrm>
                  <a:off x="2616" y="2236"/>
                  <a:ext cx="47" cy="83"/>
                </a:xfrm>
                <a:custGeom>
                  <a:avLst/>
                  <a:gdLst>
                    <a:gd name="T0" fmla="*/ 0 w 47"/>
                    <a:gd name="T1" fmla="*/ 83 h 83"/>
                    <a:gd name="T2" fmla="*/ 0 w 47"/>
                    <a:gd name="T3" fmla="*/ 0 h 83"/>
                    <a:gd name="T4" fmla="*/ 47 w 47"/>
                    <a:gd name="T5" fmla="*/ 0 h 83"/>
                    <a:gd name="T6" fmla="*/ 47 w 47"/>
                    <a:gd name="T7" fmla="*/ 83 h 83"/>
                    <a:gd name="T8" fmla="*/ 0 w 47"/>
                    <a:gd name="T9" fmla="*/ 83 h 83"/>
                    <a:gd name="T10" fmla="*/ 0 w 47"/>
                    <a:gd name="T11" fmla="*/ 83 h 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3"/>
                    <a:gd name="T20" fmla="*/ 47 w 47"/>
                    <a:gd name="T21" fmla="*/ 83 h 8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47" y="0"/>
                      </a:lnTo>
                      <a:lnTo>
                        <a:pt x="47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4" name="Freeform 293"/>
                <p:cNvSpPr>
                  <a:spLocks/>
                </p:cNvSpPr>
                <p:nvPr/>
              </p:nvSpPr>
              <p:spPr bwMode="auto">
                <a:xfrm>
                  <a:off x="2636" y="2262"/>
                  <a:ext cx="8" cy="36"/>
                </a:xfrm>
                <a:custGeom>
                  <a:avLst/>
                  <a:gdLst>
                    <a:gd name="T0" fmla="*/ 0 w 8"/>
                    <a:gd name="T1" fmla="*/ 36 h 36"/>
                    <a:gd name="T2" fmla="*/ 0 w 8"/>
                    <a:gd name="T3" fmla="*/ 0 h 36"/>
                    <a:gd name="T4" fmla="*/ 8 w 8"/>
                    <a:gd name="T5" fmla="*/ 0 h 36"/>
                    <a:gd name="T6" fmla="*/ 8 w 8"/>
                    <a:gd name="T7" fmla="*/ 36 h 36"/>
                    <a:gd name="T8" fmla="*/ 0 w 8"/>
                    <a:gd name="T9" fmla="*/ 36 h 36"/>
                    <a:gd name="T10" fmla="*/ 0 w 8"/>
                    <a:gd name="T11" fmla="*/ 36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36"/>
                    <a:gd name="T20" fmla="*/ 8 w 8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36">
                      <a:moveTo>
                        <a:pt x="0" y="36"/>
                      </a:moveTo>
                      <a:lnTo>
                        <a:pt x="0" y="0"/>
                      </a:lnTo>
                      <a:lnTo>
                        <a:pt x="8" y="0"/>
                      </a:lnTo>
                      <a:lnTo>
                        <a:pt x="8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5" name="Rectangle 294"/>
                <p:cNvSpPr>
                  <a:spLocks noChangeArrowheads="1"/>
                </p:cNvSpPr>
                <p:nvPr/>
              </p:nvSpPr>
              <p:spPr bwMode="auto">
                <a:xfrm>
                  <a:off x="2636" y="2262"/>
                  <a:ext cx="8" cy="36"/>
                </a:xfrm>
                <a:prstGeom prst="rect">
                  <a:avLst/>
                </a:prstGeom>
                <a:noFill/>
                <a:ln w="0" cap="sq">
                  <a:solidFill>
                    <a:srgbClr val="4C4C4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6" name="Freeform 295"/>
                <p:cNvSpPr>
                  <a:spLocks/>
                </p:cNvSpPr>
                <p:nvPr/>
              </p:nvSpPr>
              <p:spPr bwMode="auto">
                <a:xfrm>
                  <a:off x="2659" y="2236"/>
                  <a:ext cx="47" cy="86"/>
                </a:xfrm>
                <a:custGeom>
                  <a:avLst/>
                  <a:gdLst>
                    <a:gd name="T0" fmla="*/ 0 w 47"/>
                    <a:gd name="T1" fmla="*/ 0 h 86"/>
                    <a:gd name="T2" fmla="*/ 47 w 47"/>
                    <a:gd name="T3" fmla="*/ 0 h 86"/>
                    <a:gd name="T4" fmla="*/ 47 w 47"/>
                    <a:gd name="T5" fmla="*/ 86 h 86"/>
                    <a:gd name="T6" fmla="*/ 0 w 47"/>
                    <a:gd name="T7" fmla="*/ 86 h 86"/>
                    <a:gd name="T8" fmla="*/ 0 w 47"/>
                    <a:gd name="T9" fmla="*/ 0 h 86"/>
                    <a:gd name="T10" fmla="*/ 0 w 4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6"/>
                    <a:gd name="T20" fmla="*/ 47 w 4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6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47" y="86"/>
                      </a:lnTo>
                      <a:lnTo>
                        <a:pt x="0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7" name="Freeform 296"/>
                <p:cNvSpPr>
                  <a:spLocks/>
                </p:cNvSpPr>
                <p:nvPr/>
              </p:nvSpPr>
              <p:spPr bwMode="auto">
                <a:xfrm>
                  <a:off x="2659" y="2236"/>
                  <a:ext cx="50" cy="85"/>
                </a:xfrm>
                <a:custGeom>
                  <a:avLst/>
                  <a:gdLst>
                    <a:gd name="T0" fmla="*/ 0 w 50"/>
                    <a:gd name="T1" fmla="*/ 85 h 85"/>
                    <a:gd name="T2" fmla="*/ 0 w 50"/>
                    <a:gd name="T3" fmla="*/ 0 h 85"/>
                    <a:gd name="T4" fmla="*/ 50 w 50"/>
                    <a:gd name="T5" fmla="*/ 0 h 85"/>
                    <a:gd name="T6" fmla="*/ 50 w 50"/>
                    <a:gd name="T7" fmla="*/ 85 h 85"/>
                    <a:gd name="T8" fmla="*/ 0 w 50"/>
                    <a:gd name="T9" fmla="*/ 85 h 85"/>
                    <a:gd name="T10" fmla="*/ 0 w 50"/>
                    <a:gd name="T11" fmla="*/ 85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"/>
                    <a:gd name="T19" fmla="*/ 0 h 85"/>
                    <a:gd name="T20" fmla="*/ 50 w 50"/>
                    <a:gd name="T21" fmla="*/ 85 h 8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" h="85">
                      <a:moveTo>
                        <a:pt x="0" y="85"/>
                      </a:moveTo>
                      <a:lnTo>
                        <a:pt x="0" y="0"/>
                      </a:lnTo>
                      <a:lnTo>
                        <a:pt x="50" y="0"/>
                      </a:lnTo>
                      <a:lnTo>
                        <a:pt x="50" y="85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8" name="Freeform 297"/>
                <p:cNvSpPr>
                  <a:spLocks/>
                </p:cNvSpPr>
                <p:nvPr/>
              </p:nvSpPr>
              <p:spPr bwMode="auto">
                <a:xfrm>
                  <a:off x="2662" y="2236"/>
                  <a:ext cx="47" cy="83"/>
                </a:xfrm>
                <a:custGeom>
                  <a:avLst/>
                  <a:gdLst>
                    <a:gd name="T0" fmla="*/ 0 w 47"/>
                    <a:gd name="T1" fmla="*/ 83 h 83"/>
                    <a:gd name="T2" fmla="*/ 0 w 47"/>
                    <a:gd name="T3" fmla="*/ 0 h 83"/>
                    <a:gd name="T4" fmla="*/ 47 w 47"/>
                    <a:gd name="T5" fmla="*/ 0 h 83"/>
                    <a:gd name="T6" fmla="*/ 47 w 47"/>
                    <a:gd name="T7" fmla="*/ 83 h 83"/>
                    <a:gd name="T8" fmla="*/ 0 w 47"/>
                    <a:gd name="T9" fmla="*/ 83 h 83"/>
                    <a:gd name="T10" fmla="*/ 0 w 47"/>
                    <a:gd name="T11" fmla="*/ 83 h 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3"/>
                    <a:gd name="T20" fmla="*/ 47 w 47"/>
                    <a:gd name="T21" fmla="*/ 83 h 8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47" y="0"/>
                      </a:lnTo>
                      <a:lnTo>
                        <a:pt x="47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9" name="Freeform 298"/>
                <p:cNvSpPr>
                  <a:spLocks/>
                </p:cNvSpPr>
                <p:nvPr/>
              </p:nvSpPr>
              <p:spPr bwMode="auto">
                <a:xfrm>
                  <a:off x="2682" y="2262"/>
                  <a:ext cx="8" cy="36"/>
                </a:xfrm>
                <a:custGeom>
                  <a:avLst/>
                  <a:gdLst>
                    <a:gd name="T0" fmla="*/ 0 w 8"/>
                    <a:gd name="T1" fmla="*/ 36 h 36"/>
                    <a:gd name="T2" fmla="*/ 0 w 8"/>
                    <a:gd name="T3" fmla="*/ 0 h 36"/>
                    <a:gd name="T4" fmla="*/ 8 w 8"/>
                    <a:gd name="T5" fmla="*/ 0 h 36"/>
                    <a:gd name="T6" fmla="*/ 8 w 8"/>
                    <a:gd name="T7" fmla="*/ 36 h 36"/>
                    <a:gd name="T8" fmla="*/ 0 w 8"/>
                    <a:gd name="T9" fmla="*/ 36 h 36"/>
                    <a:gd name="T10" fmla="*/ 0 w 8"/>
                    <a:gd name="T11" fmla="*/ 36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36"/>
                    <a:gd name="T20" fmla="*/ 8 w 8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36">
                      <a:moveTo>
                        <a:pt x="0" y="36"/>
                      </a:moveTo>
                      <a:lnTo>
                        <a:pt x="0" y="0"/>
                      </a:lnTo>
                      <a:lnTo>
                        <a:pt x="8" y="0"/>
                      </a:lnTo>
                      <a:lnTo>
                        <a:pt x="8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20" name="Rectangle 299"/>
                <p:cNvSpPr>
                  <a:spLocks noChangeArrowheads="1"/>
                </p:cNvSpPr>
                <p:nvPr/>
              </p:nvSpPr>
              <p:spPr bwMode="auto">
                <a:xfrm>
                  <a:off x="2682" y="2262"/>
                  <a:ext cx="8" cy="36"/>
                </a:xfrm>
                <a:prstGeom prst="rect">
                  <a:avLst/>
                </a:prstGeom>
                <a:noFill/>
                <a:ln w="0" cap="sq">
                  <a:solidFill>
                    <a:srgbClr val="4C4C4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21" name="Freeform 300"/>
                <p:cNvSpPr>
                  <a:spLocks/>
                </p:cNvSpPr>
                <p:nvPr/>
              </p:nvSpPr>
              <p:spPr bwMode="auto">
                <a:xfrm>
                  <a:off x="2524" y="2225"/>
                  <a:ext cx="184" cy="2"/>
                </a:xfrm>
                <a:custGeom>
                  <a:avLst/>
                  <a:gdLst>
                    <a:gd name="T0" fmla="*/ 0 w 184"/>
                    <a:gd name="T1" fmla="*/ 2 h 2"/>
                    <a:gd name="T2" fmla="*/ 1 w 184"/>
                    <a:gd name="T3" fmla="*/ 0 h 2"/>
                    <a:gd name="T4" fmla="*/ 184 w 184"/>
                    <a:gd name="T5" fmla="*/ 0 h 2"/>
                    <a:gd name="T6" fmla="*/ 184 w 184"/>
                    <a:gd name="T7" fmla="*/ 2 h 2"/>
                    <a:gd name="T8" fmla="*/ 0 w 184"/>
                    <a:gd name="T9" fmla="*/ 2 h 2"/>
                    <a:gd name="T10" fmla="*/ 0 w 184"/>
                    <a:gd name="T11" fmla="*/ 2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2"/>
                    <a:gd name="T20" fmla="*/ 184 w 184"/>
                    <a:gd name="T21" fmla="*/ 2 h 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2">
                      <a:moveTo>
                        <a:pt x="0" y="2"/>
                      </a:moveTo>
                      <a:lnTo>
                        <a:pt x="1" y="0"/>
                      </a:lnTo>
                      <a:lnTo>
                        <a:pt x="184" y="0"/>
                      </a:lnTo>
                      <a:lnTo>
                        <a:pt x="184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22" name="Freeform 301"/>
                <p:cNvSpPr>
                  <a:spLocks/>
                </p:cNvSpPr>
                <p:nvPr/>
              </p:nvSpPr>
              <p:spPr bwMode="auto">
                <a:xfrm>
                  <a:off x="2525" y="2227"/>
                  <a:ext cx="184" cy="1"/>
                </a:xfrm>
                <a:custGeom>
                  <a:avLst/>
                  <a:gdLst>
                    <a:gd name="T0" fmla="*/ 0 w 184"/>
                    <a:gd name="T1" fmla="*/ 1 h 1"/>
                    <a:gd name="T2" fmla="*/ 1 w 184"/>
                    <a:gd name="T3" fmla="*/ 0 h 1"/>
                    <a:gd name="T4" fmla="*/ 184 w 184"/>
                    <a:gd name="T5" fmla="*/ 0 h 1"/>
                    <a:gd name="T6" fmla="*/ 183 w 184"/>
                    <a:gd name="T7" fmla="*/ 1 h 1"/>
                    <a:gd name="T8" fmla="*/ 0 w 184"/>
                    <a:gd name="T9" fmla="*/ 1 h 1"/>
                    <a:gd name="T10" fmla="*/ 0 w 184"/>
                    <a:gd name="T11" fmla="*/ 1 h 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1"/>
                    <a:gd name="T20" fmla="*/ 184 w 184"/>
                    <a:gd name="T21" fmla="*/ 1 h 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184" y="0"/>
                      </a:lnTo>
                      <a:lnTo>
                        <a:pt x="183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23" name="Freeform 302"/>
                <p:cNvSpPr>
                  <a:spLocks/>
                </p:cNvSpPr>
                <p:nvPr/>
              </p:nvSpPr>
              <p:spPr bwMode="auto">
                <a:xfrm>
                  <a:off x="2686" y="2104"/>
                  <a:ext cx="2" cy="121"/>
                </a:xfrm>
                <a:custGeom>
                  <a:avLst/>
                  <a:gdLst>
                    <a:gd name="T0" fmla="*/ 2 w 2"/>
                    <a:gd name="T1" fmla="*/ 121 h 121"/>
                    <a:gd name="T2" fmla="*/ 0 w 2"/>
                    <a:gd name="T3" fmla="*/ 120 h 121"/>
                    <a:gd name="T4" fmla="*/ 0 w 2"/>
                    <a:gd name="T5" fmla="*/ 0 h 121"/>
                    <a:gd name="T6" fmla="*/ 2 w 2"/>
                    <a:gd name="T7" fmla="*/ 0 h 121"/>
                    <a:gd name="T8" fmla="*/ 2 w 2"/>
                    <a:gd name="T9" fmla="*/ 121 h 121"/>
                    <a:gd name="T10" fmla="*/ 2 w 2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"/>
                    <a:gd name="T19" fmla="*/ 0 h 121"/>
                    <a:gd name="T20" fmla="*/ 2 w 2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" h="121">
                      <a:moveTo>
                        <a:pt x="2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24" name="Freeform 303"/>
                <p:cNvSpPr>
                  <a:spLocks/>
                </p:cNvSpPr>
                <p:nvPr/>
              </p:nvSpPr>
              <p:spPr bwMode="auto">
                <a:xfrm>
                  <a:off x="2688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25" name="Freeform 304"/>
                <p:cNvSpPr>
                  <a:spLocks/>
                </p:cNvSpPr>
                <p:nvPr/>
              </p:nvSpPr>
              <p:spPr bwMode="auto">
                <a:xfrm>
                  <a:off x="2661" y="2104"/>
                  <a:ext cx="3" cy="121"/>
                </a:xfrm>
                <a:custGeom>
                  <a:avLst/>
                  <a:gdLst>
                    <a:gd name="T0" fmla="*/ 3 w 3"/>
                    <a:gd name="T1" fmla="*/ 121 h 121"/>
                    <a:gd name="T2" fmla="*/ 0 w 3"/>
                    <a:gd name="T3" fmla="*/ 120 h 121"/>
                    <a:gd name="T4" fmla="*/ 0 w 3"/>
                    <a:gd name="T5" fmla="*/ 0 h 121"/>
                    <a:gd name="T6" fmla="*/ 3 w 3"/>
                    <a:gd name="T7" fmla="*/ 0 h 121"/>
                    <a:gd name="T8" fmla="*/ 3 w 3"/>
                    <a:gd name="T9" fmla="*/ 121 h 121"/>
                    <a:gd name="T10" fmla="*/ 3 w 3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"/>
                    <a:gd name="T19" fmla="*/ 0 h 121"/>
                    <a:gd name="T20" fmla="*/ 3 w 3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" h="121">
                      <a:moveTo>
                        <a:pt x="3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26" name="Freeform 305"/>
                <p:cNvSpPr>
                  <a:spLocks/>
                </p:cNvSpPr>
                <p:nvPr/>
              </p:nvSpPr>
              <p:spPr bwMode="auto">
                <a:xfrm>
                  <a:off x="2664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27" name="Freeform 306"/>
                <p:cNvSpPr>
                  <a:spLocks/>
                </p:cNvSpPr>
                <p:nvPr/>
              </p:nvSpPr>
              <p:spPr bwMode="auto">
                <a:xfrm>
                  <a:off x="2637" y="2104"/>
                  <a:ext cx="3" cy="121"/>
                </a:xfrm>
                <a:custGeom>
                  <a:avLst/>
                  <a:gdLst>
                    <a:gd name="T0" fmla="*/ 3 w 3"/>
                    <a:gd name="T1" fmla="*/ 121 h 121"/>
                    <a:gd name="T2" fmla="*/ 0 w 3"/>
                    <a:gd name="T3" fmla="*/ 120 h 121"/>
                    <a:gd name="T4" fmla="*/ 0 w 3"/>
                    <a:gd name="T5" fmla="*/ 0 h 121"/>
                    <a:gd name="T6" fmla="*/ 3 w 3"/>
                    <a:gd name="T7" fmla="*/ 0 h 121"/>
                    <a:gd name="T8" fmla="*/ 3 w 3"/>
                    <a:gd name="T9" fmla="*/ 121 h 121"/>
                    <a:gd name="T10" fmla="*/ 3 w 3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"/>
                    <a:gd name="T19" fmla="*/ 0 h 121"/>
                    <a:gd name="T20" fmla="*/ 3 w 3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" h="121">
                      <a:moveTo>
                        <a:pt x="3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28" name="Freeform 307"/>
                <p:cNvSpPr>
                  <a:spLocks/>
                </p:cNvSpPr>
                <p:nvPr/>
              </p:nvSpPr>
              <p:spPr bwMode="auto">
                <a:xfrm>
                  <a:off x="2640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29" name="Freeform 308"/>
                <p:cNvSpPr>
                  <a:spLocks/>
                </p:cNvSpPr>
                <p:nvPr/>
              </p:nvSpPr>
              <p:spPr bwMode="auto">
                <a:xfrm>
                  <a:off x="2613" y="2104"/>
                  <a:ext cx="3" cy="121"/>
                </a:xfrm>
                <a:custGeom>
                  <a:avLst/>
                  <a:gdLst>
                    <a:gd name="T0" fmla="*/ 3 w 3"/>
                    <a:gd name="T1" fmla="*/ 121 h 121"/>
                    <a:gd name="T2" fmla="*/ 0 w 3"/>
                    <a:gd name="T3" fmla="*/ 120 h 121"/>
                    <a:gd name="T4" fmla="*/ 0 w 3"/>
                    <a:gd name="T5" fmla="*/ 0 h 121"/>
                    <a:gd name="T6" fmla="*/ 3 w 3"/>
                    <a:gd name="T7" fmla="*/ 0 h 121"/>
                    <a:gd name="T8" fmla="*/ 3 w 3"/>
                    <a:gd name="T9" fmla="*/ 121 h 121"/>
                    <a:gd name="T10" fmla="*/ 3 w 3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"/>
                    <a:gd name="T19" fmla="*/ 0 h 121"/>
                    <a:gd name="T20" fmla="*/ 3 w 3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" h="121">
                      <a:moveTo>
                        <a:pt x="3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30" name="Freeform 309"/>
                <p:cNvSpPr>
                  <a:spLocks/>
                </p:cNvSpPr>
                <p:nvPr/>
              </p:nvSpPr>
              <p:spPr bwMode="auto">
                <a:xfrm>
                  <a:off x="2616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31" name="Freeform 310"/>
                <p:cNvSpPr>
                  <a:spLocks/>
                </p:cNvSpPr>
                <p:nvPr/>
              </p:nvSpPr>
              <p:spPr bwMode="auto">
                <a:xfrm>
                  <a:off x="2589" y="2104"/>
                  <a:ext cx="2" cy="121"/>
                </a:xfrm>
                <a:custGeom>
                  <a:avLst/>
                  <a:gdLst>
                    <a:gd name="T0" fmla="*/ 2 w 2"/>
                    <a:gd name="T1" fmla="*/ 121 h 121"/>
                    <a:gd name="T2" fmla="*/ 0 w 2"/>
                    <a:gd name="T3" fmla="*/ 120 h 121"/>
                    <a:gd name="T4" fmla="*/ 0 w 2"/>
                    <a:gd name="T5" fmla="*/ 0 h 121"/>
                    <a:gd name="T6" fmla="*/ 2 w 2"/>
                    <a:gd name="T7" fmla="*/ 0 h 121"/>
                    <a:gd name="T8" fmla="*/ 2 w 2"/>
                    <a:gd name="T9" fmla="*/ 121 h 121"/>
                    <a:gd name="T10" fmla="*/ 2 w 2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"/>
                    <a:gd name="T19" fmla="*/ 0 h 121"/>
                    <a:gd name="T20" fmla="*/ 2 w 2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" h="121">
                      <a:moveTo>
                        <a:pt x="2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32" name="Freeform 311"/>
                <p:cNvSpPr>
                  <a:spLocks/>
                </p:cNvSpPr>
                <p:nvPr/>
              </p:nvSpPr>
              <p:spPr bwMode="auto">
                <a:xfrm>
                  <a:off x="2591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33" name="Freeform 312"/>
                <p:cNvSpPr>
                  <a:spLocks/>
                </p:cNvSpPr>
                <p:nvPr/>
              </p:nvSpPr>
              <p:spPr bwMode="auto">
                <a:xfrm>
                  <a:off x="2565" y="2104"/>
                  <a:ext cx="3" cy="121"/>
                </a:xfrm>
                <a:custGeom>
                  <a:avLst/>
                  <a:gdLst>
                    <a:gd name="T0" fmla="*/ 3 w 3"/>
                    <a:gd name="T1" fmla="*/ 121 h 121"/>
                    <a:gd name="T2" fmla="*/ 0 w 3"/>
                    <a:gd name="T3" fmla="*/ 120 h 121"/>
                    <a:gd name="T4" fmla="*/ 0 w 3"/>
                    <a:gd name="T5" fmla="*/ 0 h 121"/>
                    <a:gd name="T6" fmla="*/ 3 w 3"/>
                    <a:gd name="T7" fmla="*/ 0 h 121"/>
                    <a:gd name="T8" fmla="*/ 3 w 3"/>
                    <a:gd name="T9" fmla="*/ 121 h 121"/>
                    <a:gd name="T10" fmla="*/ 3 w 3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"/>
                    <a:gd name="T19" fmla="*/ 0 h 121"/>
                    <a:gd name="T20" fmla="*/ 3 w 3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" h="121">
                      <a:moveTo>
                        <a:pt x="3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34" name="Freeform 313"/>
                <p:cNvSpPr>
                  <a:spLocks/>
                </p:cNvSpPr>
                <p:nvPr/>
              </p:nvSpPr>
              <p:spPr bwMode="auto">
                <a:xfrm>
                  <a:off x="2568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35" name="Freeform 314"/>
                <p:cNvSpPr>
                  <a:spLocks/>
                </p:cNvSpPr>
                <p:nvPr/>
              </p:nvSpPr>
              <p:spPr bwMode="auto">
                <a:xfrm>
                  <a:off x="2541" y="2104"/>
                  <a:ext cx="2" cy="121"/>
                </a:xfrm>
                <a:custGeom>
                  <a:avLst/>
                  <a:gdLst>
                    <a:gd name="T0" fmla="*/ 2 w 2"/>
                    <a:gd name="T1" fmla="*/ 121 h 121"/>
                    <a:gd name="T2" fmla="*/ 0 w 2"/>
                    <a:gd name="T3" fmla="*/ 120 h 121"/>
                    <a:gd name="T4" fmla="*/ 0 w 2"/>
                    <a:gd name="T5" fmla="*/ 0 h 121"/>
                    <a:gd name="T6" fmla="*/ 2 w 2"/>
                    <a:gd name="T7" fmla="*/ 0 h 121"/>
                    <a:gd name="T8" fmla="*/ 2 w 2"/>
                    <a:gd name="T9" fmla="*/ 121 h 121"/>
                    <a:gd name="T10" fmla="*/ 2 w 2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"/>
                    <a:gd name="T19" fmla="*/ 0 h 121"/>
                    <a:gd name="T20" fmla="*/ 2 w 2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" h="121">
                      <a:moveTo>
                        <a:pt x="2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36" name="Freeform 315"/>
                <p:cNvSpPr>
                  <a:spLocks/>
                </p:cNvSpPr>
                <p:nvPr/>
              </p:nvSpPr>
              <p:spPr bwMode="auto">
                <a:xfrm>
                  <a:off x="2543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37" name="Line 316"/>
                <p:cNvSpPr>
                  <a:spLocks noChangeShapeType="1"/>
                </p:cNvSpPr>
                <p:nvPr/>
              </p:nvSpPr>
              <p:spPr bwMode="auto">
                <a:xfrm>
                  <a:off x="2704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38" name="Line 317"/>
                <p:cNvSpPr>
                  <a:spLocks noChangeShapeType="1"/>
                </p:cNvSpPr>
                <p:nvPr/>
              </p:nvSpPr>
              <p:spPr bwMode="auto">
                <a:xfrm>
                  <a:off x="2968" y="2032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39" name="Line 318"/>
                <p:cNvSpPr>
                  <a:spLocks noChangeShapeType="1"/>
                </p:cNvSpPr>
                <p:nvPr/>
              </p:nvSpPr>
              <p:spPr bwMode="auto">
                <a:xfrm>
                  <a:off x="2671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40" name="Line 319"/>
                <p:cNvSpPr>
                  <a:spLocks noChangeShapeType="1"/>
                </p:cNvSpPr>
                <p:nvPr/>
              </p:nvSpPr>
              <p:spPr bwMode="auto">
                <a:xfrm>
                  <a:off x="2654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41" name="Line 320"/>
                <p:cNvSpPr>
                  <a:spLocks noChangeShapeType="1"/>
                </p:cNvSpPr>
                <p:nvPr/>
              </p:nvSpPr>
              <p:spPr bwMode="auto">
                <a:xfrm>
                  <a:off x="2638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42" name="Line 321"/>
                <p:cNvSpPr>
                  <a:spLocks noChangeShapeType="1"/>
                </p:cNvSpPr>
                <p:nvPr/>
              </p:nvSpPr>
              <p:spPr bwMode="auto">
                <a:xfrm>
                  <a:off x="2622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43" name="Line 322"/>
                <p:cNvSpPr>
                  <a:spLocks noChangeShapeType="1"/>
                </p:cNvSpPr>
                <p:nvPr/>
              </p:nvSpPr>
              <p:spPr bwMode="auto">
                <a:xfrm>
                  <a:off x="2606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44" name="Line 323"/>
                <p:cNvSpPr>
                  <a:spLocks noChangeShapeType="1"/>
                </p:cNvSpPr>
                <p:nvPr/>
              </p:nvSpPr>
              <p:spPr bwMode="auto">
                <a:xfrm>
                  <a:off x="2590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45" name="Line 324"/>
                <p:cNvSpPr>
                  <a:spLocks noChangeShapeType="1"/>
                </p:cNvSpPr>
                <p:nvPr/>
              </p:nvSpPr>
              <p:spPr bwMode="auto">
                <a:xfrm>
                  <a:off x="2574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46" name="Line 325"/>
                <p:cNvSpPr>
                  <a:spLocks noChangeShapeType="1"/>
                </p:cNvSpPr>
                <p:nvPr/>
              </p:nvSpPr>
              <p:spPr bwMode="auto">
                <a:xfrm>
                  <a:off x="2558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47" name="Line 326"/>
                <p:cNvSpPr>
                  <a:spLocks noChangeShapeType="1"/>
                </p:cNvSpPr>
                <p:nvPr/>
              </p:nvSpPr>
              <p:spPr bwMode="auto">
                <a:xfrm>
                  <a:off x="2541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sp>
            <p:nvSpPr>
              <p:cNvPr id="95" name="Rectangle 327"/>
              <p:cNvSpPr>
                <a:spLocks noChangeArrowheads="1"/>
              </p:cNvSpPr>
              <p:nvPr/>
            </p:nvSpPr>
            <p:spPr bwMode="auto">
              <a:xfrm>
                <a:off x="337" y="445"/>
                <a:ext cx="1067" cy="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eaLnBrk="0" hangingPunct="0"/>
                <a:r>
                  <a:rPr lang="en-US" altLang="zh-TW" b="1" dirty="0" smtClean="0">
                    <a:latin typeface="Arial" charset="0"/>
                  </a:rPr>
                  <a:t>GSM Base station 2</a:t>
                </a:r>
                <a:endParaRPr kumimoji="0" lang="en-US" altLang="zh-TW" b="1" dirty="0">
                  <a:latin typeface="Arial" charset="0"/>
                </a:endParaRPr>
              </a:p>
            </p:txBody>
          </p:sp>
        </p:grpSp>
        <p:pic>
          <p:nvPicPr>
            <p:cNvPr id="8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68344" y="3861048"/>
              <a:ext cx="1273946" cy="1045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28384" y="2060848"/>
              <a:ext cx="792088" cy="1070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1" name="直線接點 90"/>
            <p:cNvCxnSpPr/>
            <p:nvPr/>
          </p:nvCxnSpPr>
          <p:spPr>
            <a:xfrm rot="5400000">
              <a:off x="7884368" y="3429000"/>
              <a:ext cx="936104" cy="216024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2" name="直線接點 91"/>
            <p:cNvCxnSpPr/>
            <p:nvPr/>
          </p:nvCxnSpPr>
          <p:spPr>
            <a:xfrm rot="5400000">
              <a:off x="7722350" y="3374994"/>
              <a:ext cx="1008112" cy="25202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graphicFrame>
          <p:nvGraphicFramePr>
            <p:cNvPr id="93" name="Object 14"/>
            <p:cNvGraphicFramePr>
              <a:graphicFrameLocks noChangeAspect="1"/>
            </p:cNvGraphicFramePr>
            <p:nvPr/>
          </p:nvGraphicFramePr>
          <p:xfrm>
            <a:off x="6372200" y="2276872"/>
            <a:ext cx="1152128" cy="1090306"/>
          </p:xfrm>
          <a:graphic>
            <a:graphicData uri="http://schemas.openxmlformats.org/presentationml/2006/ole">
              <p:oleObj spid="_x0000_s4105" name="VISIO" r:id="rId9" imgW="882360" imgH="788760" progId="">
                <p:embed/>
              </p:oleObj>
            </a:graphicData>
          </a:graphic>
        </p:graphicFrame>
      </p:grpSp>
      <p:sp>
        <p:nvSpPr>
          <p:cNvPr id="148" name="文字方塊 147"/>
          <p:cNvSpPr txBox="1"/>
          <p:nvPr/>
        </p:nvSpPr>
        <p:spPr>
          <a:xfrm>
            <a:off x="2699792" y="5301208"/>
            <a:ext cx="2901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Battery Box with door sensor</a:t>
            </a:r>
            <a:endParaRPr lang="zh-TW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1152128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Application 2 for single building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0" y="1556792"/>
            <a:ext cx="7848872" cy="720080"/>
          </a:xfrm>
        </p:spPr>
        <p:txBody>
          <a:bodyPr/>
          <a:lstStyle/>
          <a:p>
            <a:pPr algn="l"/>
            <a:r>
              <a:rPr lang="en-US" altLang="zh-TW" dirty="0" smtClean="0">
                <a:solidFill>
                  <a:srgbClr val="C00000"/>
                </a:solidFill>
              </a:rPr>
              <a:t>Anti Thief stealing the Battery!! (at </a:t>
            </a:r>
            <a:r>
              <a:rPr lang="en-US" altLang="zh-TW" dirty="0" err="1" smtClean="0">
                <a:solidFill>
                  <a:srgbClr val="C00000"/>
                </a:solidFill>
              </a:rPr>
              <a:t>farend</a:t>
            </a:r>
            <a:r>
              <a:rPr lang="en-US" altLang="zh-TW" dirty="0" smtClean="0">
                <a:solidFill>
                  <a:srgbClr val="C00000"/>
                </a:solidFill>
              </a:rPr>
              <a:t> ) </a:t>
            </a:r>
            <a:endParaRPr lang="zh-TW" altLang="en-US" dirty="0">
              <a:solidFill>
                <a:srgbClr val="C00000"/>
              </a:solidFill>
            </a:endParaRPr>
          </a:p>
        </p:txBody>
      </p:sp>
      <p:graphicFrame>
        <p:nvGraphicFramePr>
          <p:cNvPr id="4099" name="Object 14"/>
          <p:cNvGraphicFramePr>
            <a:graphicFrameLocks noChangeAspect="1"/>
          </p:cNvGraphicFramePr>
          <p:nvPr/>
        </p:nvGraphicFramePr>
        <p:xfrm>
          <a:off x="5364088" y="2420888"/>
          <a:ext cx="1152128" cy="1090306"/>
        </p:xfrm>
        <a:graphic>
          <a:graphicData uri="http://schemas.openxmlformats.org/presentationml/2006/ole">
            <p:oleObj spid="_x0000_s5122" name="VISIO" r:id="rId3" imgW="882360" imgH="788760" progId="">
              <p:embed/>
            </p:oleObj>
          </a:graphicData>
        </a:graphic>
      </p:graphicFrame>
      <p:pic>
        <p:nvPicPr>
          <p:cNvPr id="6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38366" y="2854122"/>
            <a:ext cx="2915816" cy="1329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00" name="Object 14"/>
          <p:cNvGraphicFramePr>
            <a:graphicFrameLocks noChangeAspect="1"/>
          </p:cNvGraphicFramePr>
          <p:nvPr/>
        </p:nvGraphicFramePr>
        <p:xfrm>
          <a:off x="2555776" y="2420888"/>
          <a:ext cx="1152525" cy="1090612"/>
        </p:xfrm>
        <a:graphic>
          <a:graphicData uri="http://schemas.openxmlformats.org/presentationml/2006/ole">
            <p:oleObj spid="_x0000_s5123" name="VISIO" r:id="rId5" imgW="882360" imgH="788760" progId="">
              <p:embed/>
            </p:oleObj>
          </a:graphicData>
        </a:graphic>
      </p:graphicFrame>
      <p:grpSp>
        <p:nvGrpSpPr>
          <p:cNvPr id="78" name="群組 77"/>
          <p:cNvGrpSpPr/>
          <p:nvPr/>
        </p:nvGrpSpPr>
        <p:grpSpPr>
          <a:xfrm>
            <a:off x="3923928" y="1412776"/>
            <a:ext cx="5026305" cy="4617804"/>
            <a:chOff x="3923928" y="1412776"/>
            <a:chExt cx="5026305" cy="4617804"/>
          </a:xfrm>
        </p:grpSpPr>
        <p:grpSp>
          <p:nvGrpSpPr>
            <p:cNvPr id="4" name="Group 328"/>
            <p:cNvGrpSpPr>
              <a:grpSpLocks/>
            </p:cNvGrpSpPr>
            <p:nvPr/>
          </p:nvGrpSpPr>
          <p:grpSpPr bwMode="auto">
            <a:xfrm>
              <a:off x="3923928" y="3501008"/>
              <a:ext cx="2232248" cy="2304650"/>
              <a:chOff x="337" y="445"/>
              <a:chExt cx="659" cy="667"/>
            </a:xfrm>
          </p:grpSpPr>
          <p:grpSp>
            <p:nvGrpSpPr>
              <p:cNvPr id="5" name="Group 274"/>
              <p:cNvGrpSpPr>
                <a:grpSpLocks/>
              </p:cNvGrpSpPr>
              <p:nvPr/>
            </p:nvGrpSpPr>
            <p:grpSpPr bwMode="auto">
              <a:xfrm>
                <a:off x="384" y="589"/>
                <a:ext cx="432" cy="523"/>
                <a:chOff x="2524" y="2031"/>
                <a:chExt cx="227" cy="295"/>
              </a:xfrm>
            </p:grpSpPr>
            <p:sp>
              <p:nvSpPr>
                <p:cNvPr id="7" name="Freeform 275"/>
                <p:cNvSpPr>
                  <a:spLocks/>
                </p:cNvSpPr>
                <p:nvPr/>
              </p:nvSpPr>
              <p:spPr bwMode="auto">
                <a:xfrm>
                  <a:off x="2524" y="2031"/>
                  <a:ext cx="227" cy="31"/>
                </a:xfrm>
                <a:custGeom>
                  <a:avLst/>
                  <a:gdLst>
                    <a:gd name="T0" fmla="*/ 0 w 227"/>
                    <a:gd name="T1" fmla="*/ 31 h 31"/>
                    <a:gd name="T2" fmla="*/ 42 w 227"/>
                    <a:gd name="T3" fmla="*/ 0 h 31"/>
                    <a:gd name="T4" fmla="*/ 227 w 227"/>
                    <a:gd name="T5" fmla="*/ 0 h 31"/>
                    <a:gd name="T6" fmla="*/ 184 w 227"/>
                    <a:gd name="T7" fmla="*/ 31 h 31"/>
                    <a:gd name="T8" fmla="*/ 0 w 227"/>
                    <a:gd name="T9" fmla="*/ 31 h 31"/>
                    <a:gd name="T10" fmla="*/ 0 w 227"/>
                    <a:gd name="T11" fmla="*/ 31 h 3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7"/>
                    <a:gd name="T19" fmla="*/ 0 h 31"/>
                    <a:gd name="T20" fmla="*/ 227 w 227"/>
                    <a:gd name="T21" fmla="*/ 31 h 3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7" h="31">
                      <a:moveTo>
                        <a:pt x="0" y="31"/>
                      </a:moveTo>
                      <a:lnTo>
                        <a:pt x="42" y="0"/>
                      </a:lnTo>
                      <a:lnTo>
                        <a:pt x="227" y="0"/>
                      </a:lnTo>
                      <a:lnTo>
                        <a:pt x="184" y="31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7171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8" name="Freeform 276"/>
                <p:cNvSpPr>
                  <a:spLocks/>
                </p:cNvSpPr>
                <p:nvPr/>
              </p:nvSpPr>
              <p:spPr bwMode="auto">
                <a:xfrm>
                  <a:off x="2708" y="2031"/>
                  <a:ext cx="43" cy="295"/>
                </a:xfrm>
                <a:custGeom>
                  <a:avLst/>
                  <a:gdLst>
                    <a:gd name="T0" fmla="*/ 0 w 43"/>
                    <a:gd name="T1" fmla="*/ 31 h 295"/>
                    <a:gd name="T2" fmla="*/ 43 w 43"/>
                    <a:gd name="T3" fmla="*/ 0 h 295"/>
                    <a:gd name="T4" fmla="*/ 43 w 43"/>
                    <a:gd name="T5" fmla="*/ 263 h 295"/>
                    <a:gd name="T6" fmla="*/ 0 w 43"/>
                    <a:gd name="T7" fmla="*/ 295 h 295"/>
                    <a:gd name="T8" fmla="*/ 0 w 43"/>
                    <a:gd name="T9" fmla="*/ 31 h 295"/>
                    <a:gd name="T10" fmla="*/ 0 w 43"/>
                    <a:gd name="T11" fmla="*/ 31 h 29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3"/>
                    <a:gd name="T19" fmla="*/ 0 h 295"/>
                    <a:gd name="T20" fmla="*/ 43 w 43"/>
                    <a:gd name="T21" fmla="*/ 295 h 29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3" h="295">
                      <a:moveTo>
                        <a:pt x="0" y="31"/>
                      </a:moveTo>
                      <a:lnTo>
                        <a:pt x="43" y="0"/>
                      </a:lnTo>
                      <a:lnTo>
                        <a:pt x="43" y="263"/>
                      </a:lnTo>
                      <a:lnTo>
                        <a:pt x="0" y="295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06060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9" name="Freeform 277"/>
                <p:cNvSpPr>
                  <a:spLocks/>
                </p:cNvSpPr>
                <p:nvPr/>
              </p:nvSpPr>
              <p:spPr bwMode="auto">
                <a:xfrm>
                  <a:off x="2524" y="2062"/>
                  <a:ext cx="184" cy="264"/>
                </a:xfrm>
                <a:custGeom>
                  <a:avLst/>
                  <a:gdLst>
                    <a:gd name="T0" fmla="*/ 0 w 184"/>
                    <a:gd name="T1" fmla="*/ 0 h 264"/>
                    <a:gd name="T2" fmla="*/ 184 w 184"/>
                    <a:gd name="T3" fmla="*/ 0 h 264"/>
                    <a:gd name="T4" fmla="*/ 184 w 184"/>
                    <a:gd name="T5" fmla="*/ 264 h 264"/>
                    <a:gd name="T6" fmla="*/ 0 w 184"/>
                    <a:gd name="T7" fmla="*/ 264 h 264"/>
                    <a:gd name="T8" fmla="*/ 0 w 184"/>
                    <a:gd name="T9" fmla="*/ 0 h 264"/>
                    <a:gd name="T10" fmla="*/ 0 w 184"/>
                    <a:gd name="T11" fmla="*/ 0 h 26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264"/>
                    <a:gd name="T20" fmla="*/ 184 w 184"/>
                    <a:gd name="T21" fmla="*/ 264 h 26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264">
                      <a:moveTo>
                        <a:pt x="0" y="0"/>
                      </a:moveTo>
                      <a:lnTo>
                        <a:pt x="184" y="0"/>
                      </a:lnTo>
                      <a:lnTo>
                        <a:pt x="184" y="264"/>
                      </a:lnTo>
                      <a:lnTo>
                        <a:pt x="0" y="26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45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" name="Freeform 278"/>
                <p:cNvSpPr>
                  <a:spLocks/>
                </p:cNvSpPr>
                <p:nvPr/>
              </p:nvSpPr>
              <p:spPr bwMode="auto">
                <a:xfrm>
                  <a:off x="2524" y="2100"/>
                  <a:ext cx="184" cy="2"/>
                </a:xfrm>
                <a:custGeom>
                  <a:avLst/>
                  <a:gdLst>
                    <a:gd name="T0" fmla="*/ 0 w 184"/>
                    <a:gd name="T1" fmla="*/ 2 h 2"/>
                    <a:gd name="T2" fmla="*/ 1 w 184"/>
                    <a:gd name="T3" fmla="*/ 0 h 2"/>
                    <a:gd name="T4" fmla="*/ 184 w 184"/>
                    <a:gd name="T5" fmla="*/ 0 h 2"/>
                    <a:gd name="T6" fmla="*/ 184 w 184"/>
                    <a:gd name="T7" fmla="*/ 2 h 2"/>
                    <a:gd name="T8" fmla="*/ 0 w 184"/>
                    <a:gd name="T9" fmla="*/ 2 h 2"/>
                    <a:gd name="T10" fmla="*/ 0 w 184"/>
                    <a:gd name="T11" fmla="*/ 2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2"/>
                    <a:gd name="T20" fmla="*/ 184 w 184"/>
                    <a:gd name="T21" fmla="*/ 2 h 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2">
                      <a:moveTo>
                        <a:pt x="0" y="2"/>
                      </a:moveTo>
                      <a:lnTo>
                        <a:pt x="1" y="0"/>
                      </a:lnTo>
                      <a:lnTo>
                        <a:pt x="184" y="0"/>
                      </a:lnTo>
                      <a:lnTo>
                        <a:pt x="184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" name="Freeform 279"/>
                <p:cNvSpPr>
                  <a:spLocks/>
                </p:cNvSpPr>
                <p:nvPr/>
              </p:nvSpPr>
              <p:spPr bwMode="auto">
                <a:xfrm>
                  <a:off x="2525" y="2102"/>
                  <a:ext cx="184" cy="1"/>
                </a:xfrm>
                <a:custGeom>
                  <a:avLst/>
                  <a:gdLst>
                    <a:gd name="T0" fmla="*/ 0 w 184"/>
                    <a:gd name="T1" fmla="*/ 1 h 1"/>
                    <a:gd name="T2" fmla="*/ 1 w 184"/>
                    <a:gd name="T3" fmla="*/ 0 h 1"/>
                    <a:gd name="T4" fmla="*/ 184 w 184"/>
                    <a:gd name="T5" fmla="*/ 0 h 1"/>
                    <a:gd name="T6" fmla="*/ 183 w 184"/>
                    <a:gd name="T7" fmla="*/ 1 h 1"/>
                    <a:gd name="T8" fmla="*/ 0 w 184"/>
                    <a:gd name="T9" fmla="*/ 1 h 1"/>
                    <a:gd name="T10" fmla="*/ 0 w 184"/>
                    <a:gd name="T11" fmla="*/ 1 h 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1"/>
                    <a:gd name="T20" fmla="*/ 184 w 184"/>
                    <a:gd name="T21" fmla="*/ 1 h 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184" y="0"/>
                      </a:lnTo>
                      <a:lnTo>
                        <a:pt x="183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2" name="Freeform 280"/>
                <p:cNvSpPr>
                  <a:spLocks/>
                </p:cNvSpPr>
                <p:nvPr/>
              </p:nvSpPr>
              <p:spPr bwMode="auto">
                <a:xfrm>
                  <a:off x="2524" y="2236"/>
                  <a:ext cx="47" cy="86"/>
                </a:xfrm>
                <a:custGeom>
                  <a:avLst/>
                  <a:gdLst>
                    <a:gd name="T0" fmla="*/ 0 w 47"/>
                    <a:gd name="T1" fmla="*/ 0 h 86"/>
                    <a:gd name="T2" fmla="*/ 47 w 47"/>
                    <a:gd name="T3" fmla="*/ 0 h 86"/>
                    <a:gd name="T4" fmla="*/ 47 w 47"/>
                    <a:gd name="T5" fmla="*/ 86 h 86"/>
                    <a:gd name="T6" fmla="*/ 0 w 47"/>
                    <a:gd name="T7" fmla="*/ 86 h 86"/>
                    <a:gd name="T8" fmla="*/ 0 w 47"/>
                    <a:gd name="T9" fmla="*/ 0 h 86"/>
                    <a:gd name="T10" fmla="*/ 0 w 4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6"/>
                    <a:gd name="T20" fmla="*/ 47 w 4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6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47" y="86"/>
                      </a:lnTo>
                      <a:lnTo>
                        <a:pt x="0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3" name="Freeform 281"/>
                <p:cNvSpPr>
                  <a:spLocks/>
                </p:cNvSpPr>
                <p:nvPr/>
              </p:nvSpPr>
              <p:spPr bwMode="auto">
                <a:xfrm>
                  <a:off x="2524" y="2236"/>
                  <a:ext cx="50" cy="85"/>
                </a:xfrm>
                <a:custGeom>
                  <a:avLst/>
                  <a:gdLst>
                    <a:gd name="T0" fmla="*/ 0 w 50"/>
                    <a:gd name="T1" fmla="*/ 85 h 85"/>
                    <a:gd name="T2" fmla="*/ 0 w 50"/>
                    <a:gd name="T3" fmla="*/ 0 h 85"/>
                    <a:gd name="T4" fmla="*/ 50 w 50"/>
                    <a:gd name="T5" fmla="*/ 0 h 85"/>
                    <a:gd name="T6" fmla="*/ 50 w 50"/>
                    <a:gd name="T7" fmla="*/ 85 h 85"/>
                    <a:gd name="T8" fmla="*/ 0 w 50"/>
                    <a:gd name="T9" fmla="*/ 85 h 85"/>
                    <a:gd name="T10" fmla="*/ 0 w 50"/>
                    <a:gd name="T11" fmla="*/ 85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"/>
                    <a:gd name="T19" fmla="*/ 0 h 85"/>
                    <a:gd name="T20" fmla="*/ 50 w 50"/>
                    <a:gd name="T21" fmla="*/ 85 h 8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" h="85">
                      <a:moveTo>
                        <a:pt x="0" y="85"/>
                      </a:moveTo>
                      <a:lnTo>
                        <a:pt x="0" y="0"/>
                      </a:lnTo>
                      <a:lnTo>
                        <a:pt x="50" y="0"/>
                      </a:lnTo>
                      <a:lnTo>
                        <a:pt x="50" y="85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4" name="Freeform 282"/>
                <p:cNvSpPr>
                  <a:spLocks/>
                </p:cNvSpPr>
                <p:nvPr/>
              </p:nvSpPr>
              <p:spPr bwMode="auto">
                <a:xfrm>
                  <a:off x="2527" y="2236"/>
                  <a:ext cx="47" cy="83"/>
                </a:xfrm>
                <a:custGeom>
                  <a:avLst/>
                  <a:gdLst>
                    <a:gd name="T0" fmla="*/ 0 w 47"/>
                    <a:gd name="T1" fmla="*/ 83 h 83"/>
                    <a:gd name="T2" fmla="*/ 0 w 47"/>
                    <a:gd name="T3" fmla="*/ 0 h 83"/>
                    <a:gd name="T4" fmla="*/ 47 w 47"/>
                    <a:gd name="T5" fmla="*/ 0 h 83"/>
                    <a:gd name="T6" fmla="*/ 47 w 47"/>
                    <a:gd name="T7" fmla="*/ 83 h 83"/>
                    <a:gd name="T8" fmla="*/ 0 w 47"/>
                    <a:gd name="T9" fmla="*/ 83 h 83"/>
                    <a:gd name="T10" fmla="*/ 0 w 47"/>
                    <a:gd name="T11" fmla="*/ 83 h 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3"/>
                    <a:gd name="T20" fmla="*/ 47 w 47"/>
                    <a:gd name="T21" fmla="*/ 83 h 8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47" y="0"/>
                      </a:lnTo>
                      <a:lnTo>
                        <a:pt x="47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5" name="Freeform 283"/>
                <p:cNvSpPr>
                  <a:spLocks/>
                </p:cNvSpPr>
                <p:nvPr/>
              </p:nvSpPr>
              <p:spPr bwMode="auto">
                <a:xfrm>
                  <a:off x="2547" y="2262"/>
                  <a:ext cx="9" cy="36"/>
                </a:xfrm>
                <a:custGeom>
                  <a:avLst/>
                  <a:gdLst>
                    <a:gd name="T0" fmla="*/ 0 w 9"/>
                    <a:gd name="T1" fmla="*/ 36 h 36"/>
                    <a:gd name="T2" fmla="*/ 0 w 9"/>
                    <a:gd name="T3" fmla="*/ 0 h 36"/>
                    <a:gd name="T4" fmla="*/ 9 w 9"/>
                    <a:gd name="T5" fmla="*/ 0 h 36"/>
                    <a:gd name="T6" fmla="*/ 9 w 9"/>
                    <a:gd name="T7" fmla="*/ 36 h 36"/>
                    <a:gd name="T8" fmla="*/ 0 w 9"/>
                    <a:gd name="T9" fmla="*/ 36 h 36"/>
                    <a:gd name="T10" fmla="*/ 0 w 9"/>
                    <a:gd name="T11" fmla="*/ 36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"/>
                    <a:gd name="T19" fmla="*/ 0 h 36"/>
                    <a:gd name="T20" fmla="*/ 9 w 9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" h="36">
                      <a:moveTo>
                        <a:pt x="0" y="36"/>
                      </a:moveTo>
                      <a:lnTo>
                        <a:pt x="0" y="0"/>
                      </a:lnTo>
                      <a:lnTo>
                        <a:pt x="9" y="0"/>
                      </a:lnTo>
                      <a:lnTo>
                        <a:pt x="9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" name="Rectangle 284"/>
                <p:cNvSpPr>
                  <a:spLocks noChangeArrowheads="1"/>
                </p:cNvSpPr>
                <p:nvPr/>
              </p:nvSpPr>
              <p:spPr bwMode="auto">
                <a:xfrm>
                  <a:off x="2547" y="2262"/>
                  <a:ext cx="9" cy="36"/>
                </a:xfrm>
                <a:prstGeom prst="rect">
                  <a:avLst/>
                </a:prstGeom>
                <a:noFill/>
                <a:ln w="0" cap="sq">
                  <a:solidFill>
                    <a:srgbClr val="4C4C4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7" name="Freeform 285"/>
                <p:cNvSpPr>
                  <a:spLocks/>
                </p:cNvSpPr>
                <p:nvPr/>
              </p:nvSpPr>
              <p:spPr bwMode="auto">
                <a:xfrm>
                  <a:off x="2565" y="2236"/>
                  <a:ext cx="47" cy="86"/>
                </a:xfrm>
                <a:custGeom>
                  <a:avLst/>
                  <a:gdLst>
                    <a:gd name="T0" fmla="*/ 0 w 47"/>
                    <a:gd name="T1" fmla="*/ 0 h 86"/>
                    <a:gd name="T2" fmla="*/ 47 w 47"/>
                    <a:gd name="T3" fmla="*/ 0 h 86"/>
                    <a:gd name="T4" fmla="*/ 47 w 47"/>
                    <a:gd name="T5" fmla="*/ 86 h 86"/>
                    <a:gd name="T6" fmla="*/ 0 w 47"/>
                    <a:gd name="T7" fmla="*/ 86 h 86"/>
                    <a:gd name="T8" fmla="*/ 0 w 47"/>
                    <a:gd name="T9" fmla="*/ 0 h 86"/>
                    <a:gd name="T10" fmla="*/ 0 w 4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6"/>
                    <a:gd name="T20" fmla="*/ 47 w 4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6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47" y="86"/>
                      </a:lnTo>
                      <a:lnTo>
                        <a:pt x="0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8" name="Freeform 286"/>
                <p:cNvSpPr>
                  <a:spLocks/>
                </p:cNvSpPr>
                <p:nvPr/>
              </p:nvSpPr>
              <p:spPr bwMode="auto">
                <a:xfrm>
                  <a:off x="2565" y="2236"/>
                  <a:ext cx="50" cy="85"/>
                </a:xfrm>
                <a:custGeom>
                  <a:avLst/>
                  <a:gdLst>
                    <a:gd name="T0" fmla="*/ 0 w 50"/>
                    <a:gd name="T1" fmla="*/ 85 h 85"/>
                    <a:gd name="T2" fmla="*/ 0 w 50"/>
                    <a:gd name="T3" fmla="*/ 0 h 85"/>
                    <a:gd name="T4" fmla="*/ 50 w 50"/>
                    <a:gd name="T5" fmla="*/ 0 h 85"/>
                    <a:gd name="T6" fmla="*/ 50 w 50"/>
                    <a:gd name="T7" fmla="*/ 85 h 85"/>
                    <a:gd name="T8" fmla="*/ 0 w 50"/>
                    <a:gd name="T9" fmla="*/ 85 h 85"/>
                    <a:gd name="T10" fmla="*/ 0 w 50"/>
                    <a:gd name="T11" fmla="*/ 85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"/>
                    <a:gd name="T19" fmla="*/ 0 h 85"/>
                    <a:gd name="T20" fmla="*/ 50 w 50"/>
                    <a:gd name="T21" fmla="*/ 85 h 8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" h="85">
                      <a:moveTo>
                        <a:pt x="0" y="85"/>
                      </a:moveTo>
                      <a:lnTo>
                        <a:pt x="0" y="0"/>
                      </a:lnTo>
                      <a:lnTo>
                        <a:pt x="50" y="0"/>
                      </a:lnTo>
                      <a:lnTo>
                        <a:pt x="50" y="85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9" name="Freeform 287"/>
                <p:cNvSpPr>
                  <a:spLocks/>
                </p:cNvSpPr>
                <p:nvPr/>
              </p:nvSpPr>
              <p:spPr bwMode="auto">
                <a:xfrm>
                  <a:off x="2568" y="2236"/>
                  <a:ext cx="47" cy="83"/>
                </a:xfrm>
                <a:custGeom>
                  <a:avLst/>
                  <a:gdLst>
                    <a:gd name="T0" fmla="*/ 0 w 47"/>
                    <a:gd name="T1" fmla="*/ 83 h 83"/>
                    <a:gd name="T2" fmla="*/ 0 w 47"/>
                    <a:gd name="T3" fmla="*/ 0 h 83"/>
                    <a:gd name="T4" fmla="*/ 47 w 47"/>
                    <a:gd name="T5" fmla="*/ 0 h 83"/>
                    <a:gd name="T6" fmla="*/ 47 w 47"/>
                    <a:gd name="T7" fmla="*/ 83 h 83"/>
                    <a:gd name="T8" fmla="*/ 0 w 47"/>
                    <a:gd name="T9" fmla="*/ 83 h 83"/>
                    <a:gd name="T10" fmla="*/ 0 w 47"/>
                    <a:gd name="T11" fmla="*/ 83 h 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3"/>
                    <a:gd name="T20" fmla="*/ 47 w 47"/>
                    <a:gd name="T21" fmla="*/ 83 h 8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47" y="0"/>
                      </a:lnTo>
                      <a:lnTo>
                        <a:pt x="47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0" name="Freeform 288"/>
                <p:cNvSpPr>
                  <a:spLocks/>
                </p:cNvSpPr>
                <p:nvPr/>
              </p:nvSpPr>
              <p:spPr bwMode="auto">
                <a:xfrm>
                  <a:off x="2588" y="2262"/>
                  <a:ext cx="8" cy="36"/>
                </a:xfrm>
                <a:custGeom>
                  <a:avLst/>
                  <a:gdLst>
                    <a:gd name="T0" fmla="*/ 0 w 8"/>
                    <a:gd name="T1" fmla="*/ 36 h 36"/>
                    <a:gd name="T2" fmla="*/ 0 w 8"/>
                    <a:gd name="T3" fmla="*/ 0 h 36"/>
                    <a:gd name="T4" fmla="*/ 8 w 8"/>
                    <a:gd name="T5" fmla="*/ 0 h 36"/>
                    <a:gd name="T6" fmla="*/ 8 w 8"/>
                    <a:gd name="T7" fmla="*/ 36 h 36"/>
                    <a:gd name="T8" fmla="*/ 0 w 8"/>
                    <a:gd name="T9" fmla="*/ 36 h 36"/>
                    <a:gd name="T10" fmla="*/ 0 w 8"/>
                    <a:gd name="T11" fmla="*/ 36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36"/>
                    <a:gd name="T20" fmla="*/ 8 w 8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36">
                      <a:moveTo>
                        <a:pt x="0" y="36"/>
                      </a:moveTo>
                      <a:lnTo>
                        <a:pt x="0" y="0"/>
                      </a:lnTo>
                      <a:lnTo>
                        <a:pt x="8" y="0"/>
                      </a:lnTo>
                      <a:lnTo>
                        <a:pt x="8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1" name="Rectangle 289"/>
                <p:cNvSpPr>
                  <a:spLocks noChangeArrowheads="1"/>
                </p:cNvSpPr>
                <p:nvPr/>
              </p:nvSpPr>
              <p:spPr bwMode="auto">
                <a:xfrm>
                  <a:off x="2588" y="2262"/>
                  <a:ext cx="8" cy="36"/>
                </a:xfrm>
                <a:prstGeom prst="rect">
                  <a:avLst/>
                </a:prstGeom>
                <a:noFill/>
                <a:ln w="0" cap="sq">
                  <a:solidFill>
                    <a:srgbClr val="4C4C4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2" name="Freeform 290"/>
                <p:cNvSpPr>
                  <a:spLocks/>
                </p:cNvSpPr>
                <p:nvPr/>
              </p:nvSpPr>
              <p:spPr bwMode="auto">
                <a:xfrm>
                  <a:off x="2613" y="2236"/>
                  <a:ext cx="47" cy="86"/>
                </a:xfrm>
                <a:custGeom>
                  <a:avLst/>
                  <a:gdLst>
                    <a:gd name="T0" fmla="*/ 0 w 47"/>
                    <a:gd name="T1" fmla="*/ 0 h 86"/>
                    <a:gd name="T2" fmla="*/ 47 w 47"/>
                    <a:gd name="T3" fmla="*/ 0 h 86"/>
                    <a:gd name="T4" fmla="*/ 47 w 47"/>
                    <a:gd name="T5" fmla="*/ 86 h 86"/>
                    <a:gd name="T6" fmla="*/ 0 w 47"/>
                    <a:gd name="T7" fmla="*/ 86 h 86"/>
                    <a:gd name="T8" fmla="*/ 0 w 47"/>
                    <a:gd name="T9" fmla="*/ 0 h 86"/>
                    <a:gd name="T10" fmla="*/ 0 w 4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6"/>
                    <a:gd name="T20" fmla="*/ 47 w 4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6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47" y="86"/>
                      </a:lnTo>
                      <a:lnTo>
                        <a:pt x="0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3" name="Freeform 291"/>
                <p:cNvSpPr>
                  <a:spLocks/>
                </p:cNvSpPr>
                <p:nvPr/>
              </p:nvSpPr>
              <p:spPr bwMode="auto">
                <a:xfrm>
                  <a:off x="2613" y="2236"/>
                  <a:ext cx="50" cy="85"/>
                </a:xfrm>
                <a:custGeom>
                  <a:avLst/>
                  <a:gdLst>
                    <a:gd name="T0" fmla="*/ 0 w 50"/>
                    <a:gd name="T1" fmla="*/ 85 h 85"/>
                    <a:gd name="T2" fmla="*/ 0 w 50"/>
                    <a:gd name="T3" fmla="*/ 0 h 85"/>
                    <a:gd name="T4" fmla="*/ 50 w 50"/>
                    <a:gd name="T5" fmla="*/ 0 h 85"/>
                    <a:gd name="T6" fmla="*/ 50 w 50"/>
                    <a:gd name="T7" fmla="*/ 85 h 85"/>
                    <a:gd name="T8" fmla="*/ 0 w 50"/>
                    <a:gd name="T9" fmla="*/ 85 h 85"/>
                    <a:gd name="T10" fmla="*/ 0 w 50"/>
                    <a:gd name="T11" fmla="*/ 85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"/>
                    <a:gd name="T19" fmla="*/ 0 h 85"/>
                    <a:gd name="T20" fmla="*/ 50 w 50"/>
                    <a:gd name="T21" fmla="*/ 85 h 8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" h="85">
                      <a:moveTo>
                        <a:pt x="0" y="85"/>
                      </a:moveTo>
                      <a:lnTo>
                        <a:pt x="0" y="0"/>
                      </a:lnTo>
                      <a:lnTo>
                        <a:pt x="50" y="0"/>
                      </a:lnTo>
                      <a:lnTo>
                        <a:pt x="50" y="85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4" name="Freeform 292"/>
                <p:cNvSpPr>
                  <a:spLocks/>
                </p:cNvSpPr>
                <p:nvPr/>
              </p:nvSpPr>
              <p:spPr bwMode="auto">
                <a:xfrm>
                  <a:off x="2616" y="2236"/>
                  <a:ext cx="47" cy="83"/>
                </a:xfrm>
                <a:custGeom>
                  <a:avLst/>
                  <a:gdLst>
                    <a:gd name="T0" fmla="*/ 0 w 47"/>
                    <a:gd name="T1" fmla="*/ 83 h 83"/>
                    <a:gd name="T2" fmla="*/ 0 w 47"/>
                    <a:gd name="T3" fmla="*/ 0 h 83"/>
                    <a:gd name="T4" fmla="*/ 47 w 47"/>
                    <a:gd name="T5" fmla="*/ 0 h 83"/>
                    <a:gd name="T6" fmla="*/ 47 w 47"/>
                    <a:gd name="T7" fmla="*/ 83 h 83"/>
                    <a:gd name="T8" fmla="*/ 0 w 47"/>
                    <a:gd name="T9" fmla="*/ 83 h 83"/>
                    <a:gd name="T10" fmla="*/ 0 w 47"/>
                    <a:gd name="T11" fmla="*/ 83 h 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3"/>
                    <a:gd name="T20" fmla="*/ 47 w 47"/>
                    <a:gd name="T21" fmla="*/ 83 h 8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47" y="0"/>
                      </a:lnTo>
                      <a:lnTo>
                        <a:pt x="47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5" name="Freeform 293"/>
                <p:cNvSpPr>
                  <a:spLocks/>
                </p:cNvSpPr>
                <p:nvPr/>
              </p:nvSpPr>
              <p:spPr bwMode="auto">
                <a:xfrm>
                  <a:off x="2636" y="2262"/>
                  <a:ext cx="8" cy="36"/>
                </a:xfrm>
                <a:custGeom>
                  <a:avLst/>
                  <a:gdLst>
                    <a:gd name="T0" fmla="*/ 0 w 8"/>
                    <a:gd name="T1" fmla="*/ 36 h 36"/>
                    <a:gd name="T2" fmla="*/ 0 w 8"/>
                    <a:gd name="T3" fmla="*/ 0 h 36"/>
                    <a:gd name="T4" fmla="*/ 8 w 8"/>
                    <a:gd name="T5" fmla="*/ 0 h 36"/>
                    <a:gd name="T6" fmla="*/ 8 w 8"/>
                    <a:gd name="T7" fmla="*/ 36 h 36"/>
                    <a:gd name="T8" fmla="*/ 0 w 8"/>
                    <a:gd name="T9" fmla="*/ 36 h 36"/>
                    <a:gd name="T10" fmla="*/ 0 w 8"/>
                    <a:gd name="T11" fmla="*/ 36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36"/>
                    <a:gd name="T20" fmla="*/ 8 w 8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36">
                      <a:moveTo>
                        <a:pt x="0" y="36"/>
                      </a:moveTo>
                      <a:lnTo>
                        <a:pt x="0" y="0"/>
                      </a:lnTo>
                      <a:lnTo>
                        <a:pt x="8" y="0"/>
                      </a:lnTo>
                      <a:lnTo>
                        <a:pt x="8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6" name="Rectangle 294"/>
                <p:cNvSpPr>
                  <a:spLocks noChangeArrowheads="1"/>
                </p:cNvSpPr>
                <p:nvPr/>
              </p:nvSpPr>
              <p:spPr bwMode="auto">
                <a:xfrm>
                  <a:off x="2636" y="2262"/>
                  <a:ext cx="8" cy="36"/>
                </a:xfrm>
                <a:prstGeom prst="rect">
                  <a:avLst/>
                </a:prstGeom>
                <a:noFill/>
                <a:ln w="0" cap="sq">
                  <a:solidFill>
                    <a:srgbClr val="4C4C4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7" name="Freeform 295"/>
                <p:cNvSpPr>
                  <a:spLocks/>
                </p:cNvSpPr>
                <p:nvPr/>
              </p:nvSpPr>
              <p:spPr bwMode="auto">
                <a:xfrm>
                  <a:off x="2659" y="2236"/>
                  <a:ext cx="47" cy="86"/>
                </a:xfrm>
                <a:custGeom>
                  <a:avLst/>
                  <a:gdLst>
                    <a:gd name="T0" fmla="*/ 0 w 47"/>
                    <a:gd name="T1" fmla="*/ 0 h 86"/>
                    <a:gd name="T2" fmla="*/ 47 w 47"/>
                    <a:gd name="T3" fmla="*/ 0 h 86"/>
                    <a:gd name="T4" fmla="*/ 47 w 47"/>
                    <a:gd name="T5" fmla="*/ 86 h 86"/>
                    <a:gd name="T6" fmla="*/ 0 w 47"/>
                    <a:gd name="T7" fmla="*/ 86 h 86"/>
                    <a:gd name="T8" fmla="*/ 0 w 47"/>
                    <a:gd name="T9" fmla="*/ 0 h 86"/>
                    <a:gd name="T10" fmla="*/ 0 w 4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6"/>
                    <a:gd name="T20" fmla="*/ 47 w 4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6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47" y="86"/>
                      </a:lnTo>
                      <a:lnTo>
                        <a:pt x="0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8" name="Freeform 296"/>
                <p:cNvSpPr>
                  <a:spLocks/>
                </p:cNvSpPr>
                <p:nvPr/>
              </p:nvSpPr>
              <p:spPr bwMode="auto">
                <a:xfrm>
                  <a:off x="2659" y="2236"/>
                  <a:ext cx="50" cy="85"/>
                </a:xfrm>
                <a:custGeom>
                  <a:avLst/>
                  <a:gdLst>
                    <a:gd name="T0" fmla="*/ 0 w 50"/>
                    <a:gd name="T1" fmla="*/ 85 h 85"/>
                    <a:gd name="T2" fmla="*/ 0 w 50"/>
                    <a:gd name="T3" fmla="*/ 0 h 85"/>
                    <a:gd name="T4" fmla="*/ 50 w 50"/>
                    <a:gd name="T5" fmla="*/ 0 h 85"/>
                    <a:gd name="T6" fmla="*/ 50 w 50"/>
                    <a:gd name="T7" fmla="*/ 85 h 85"/>
                    <a:gd name="T8" fmla="*/ 0 w 50"/>
                    <a:gd name="T9" fmla="*/ 85 h 85"/>
                    <a:gd name="T10" fmla="*/ 0 w 50"/>
                    <a:gd name="T11" fmla="*/ 85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"/>
                    <a:gd name="T19" fmla="*/ 0 h 85"/>
                    <a:gd name="T20" fmla="*/ 50 w 50"/>
                    <a:gd name="T21" fmla="*/ 85 h 8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" h="85">
                      <a:moveTo>
                        <a:pt x="0" y="85"/>
                      </a:moveTo>
                      <a:lnTo>
                        <a:pt x="0" y="0"/>
                      </a:lnTo>
                      <a:lnTo>
                        <a:pt x="50" y="0"/>
                      </a:lnTo>
                      <a:lnTo>
                        <a:pt x="50" y="85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9" name="Freeform 297"/>
                <p:cNvSpPr>
                  <a:spLocks/>
                </p:cNvSpPr>
                <p:nvPr/>
              </p:nvSpPr>
              <p:spPr bwMode="auto">
                <a:xfrm>
                  <a:off x="2662" y="2236"/>
                  <a:ext cx="47" cy="83"/>
                </a:xfrm>
                <a:custGeom>
                  <a:avLst/>
                  <a:gdLst>
                    <a:gd name="T0" fmla="*/ 0 w 47"/>
                    <a:gd name="T1" fmla="*/ 83 h 83"/>
                    <a:gd name="T2" fmla="*/ 0 w 47"/>
                    <a:gd name="T3" fmla="*/ 0 h 83"/>
                    <a:gd name="T4" fmla="*/ 47 w 47"/>
                    <a:gd name="T5" fmla="*/ 0 h 83"/>
                    <a:gd name="T6" fmla="*/ 47 w 47"/>
                    <a:gd name="T7" fmla="*/ 83 h 83"/>
                    <a:gd name="T8" fmla="*/ 0 w 47"/>
                    <a:gd name="T9" fmla="*/ 83 h 83"/>
                    <a:gd name="T10" fmla="*/ 0 w 47"/>
                    <a:gd name="T11" fmla="*/ 83 h 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3"/>
                    <a:gd name="T20" fmla="*/ 47 w 47"/>
                    <a:gd name="T21" fmla="*/ 83 h 8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47" y="0"/>
                      </a:lnTo>
                      <a:lnTo>
                        <a:pt x="47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0" name="Freeform 298"/>
                <p:cNvSpPr>
                  <a:spLocks/>
                </p:cNvSpPr>
                <p:nvPr/>
              </p:nvSpPr>
              <p:spPr bwMode="auto">
                <a:xfrm>
                  <a:off x="2682" y="2262"/>
                  <a:ext cx="8" cy="36"/>
                </a:xfrm>
                <a:custGeom>
                  <a:avLst/>
                  <a:gdLst>
                    <a:gd name="T0" fmla="*/ 0 w 8"/>
                    <a:gd name="T1" fmla="*/ 36 h 36"/>
                    <a:gd name="T2" fmla="*/ 0 w 8"/>
                    <a:gd name="T3" fmla="*/ 0 h 36"/>
                    <a:gd name="T4" fmla="*/ 8 w 8"/>
                    <a:gd name="T5" fmla="*/ 0 h 36"/>
                    <a:gd name="T6" fmla="*/ 8 w 8"/>
                    <a:gd name="T7" fmla="*/ 36 h 36"/>
                    <a:gd name="T8" fmla="*/ 0 w 8"/>
                    <a:gd name="T9" fmla="*/ 36 h 36"/>
                    <a:gd name="T10" fmla="*/ 0 w 8"/>
                    <a:gd name="T11" fmla="*/ 36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36"/>
                    <a:gd name="T20" fmla="*/ 8 w 8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36">
                      <a:moveTo>
                        <a:pt x="0" y="36"/>
                      </a:moveTo>
                      <a:lnTo>
                        <a:pt x="0" y="0"/>
                      </a:lnTo>
                      <a:lnTo>
                        <a:pt x="8" y="0"/>
                      </a:lnTo>
                      <a:lnTo>
                        <a:pt x="8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1" name="Rectangle 299"/>
                <p:cNvSpPr>
                  <a:spLocks noChangeArrowheads="1"/>
                </p:cNvSpPr>
                <p:nvPr/>
              </p:nvSpPr>
              <p:spPr bwMode="auto">
                <a:xfrm>
                  <a:off x="2682" y="2262"/>
                  <a:ext cx="8" cy="36"/>
                </a:xfrm>
                <a:prstGeom prst="rect">
                  <a:avLst/>
                </a:prstGeom>
                <a:noFill/>
                <a:ln w="0" cap="sq">
                  <a:solidFill>
                    <a:srgbClr val="4C4C4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2" name="Freeform 300"/>
                <p:cNvSpPr>
                  <a:spLocks/>
                </p:cNvSpPr>
                <p:nvPr/>
              </p:nvSpPr>
              <p:spPr bwMode="auto">
                <a:xfrm>
                  <a:off x="2524" y="2225"/>
                  <a:ext cx="184" cy="2"/>
                </a:xfrm>
                <a:custGeom>
                  <a:avLst/>
                  <a:gdLst>
                    <a:gd name="T0" fmla="*/ 0 w 184"/>
                    <a:gd name="T1" fmla="*/ 2 h 2"/>
                    <a:gd name="T2" fmla="*/ 1 w 184"/>
                    <a:gd name="T3" fmla="*/ 0 h 2"/>
                    <a:gd name="T4" fmla="*/ 184 w 184"/>
                    <a:gd name="T5" fmla="*/ 0 h 2"/>
                    <a:gd name="T6" fmla="*/ 184 w 184"/>
                    <a:gd name="T7" fmla="*/ 2 h 2"/>
                    <a:gd name="T8" fmla="*/ 0 w 184"/>
                    <a:gd name="T9" fmla="*/ 2 h 2"/>
                    <a:gd name="T10" fmla="*/ 0 w 184"/>
                    <a:gd name="T11" fmla="*/ 2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2"/>
                    <a:gd name="T20" fmla="*/ 184 w 184"/>
                    <a:gd name="T21" fmla="*/ 2 h 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2">
                      <a:moveTo>
                        <a:pt x="0" y="2"/>
                      </a:moveTo>
                      <a:lnTo>
                        <a:pt x="1" y="0"/>
                      </a:lnTo>
                      <a:lnTo>
                        <a:pt x="184" y="0"/>
                      </a:lnTo>
                      <a:lnTo>
                        <a:pt x="184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3" name="Freeform 301"/>
                <p:cNvSpPr>
                  <a:spLocks/>
                </p:cNvSpPr>
                <p:nvPr/>
              </p:nvSpPr>
              <p:spPr bwMode="auto">
                <a:xfrm>
                  <a:off x="2525" y="2227"/>
                  <a:ext cx="184" cy="1"/>
                </a:xfrm>
                <a:custGeom>
                  <a:avLst/>
                  <a:gdLst>
                    <a:gd name="T0" fmla="*/ 0 w 184"/>
                    <a:gd name="T1" fmla="*/ 1 h 1"/>
                    <a:gd name="T2" fmla="*/ 1 w 184"/>
                    <a:gd name="T3" fmla="*/ 0 h 1"/>
                    <a:gd name="T4" fmla="*/ 184 w 184"/>
                    <a:gd name="T5" fmla="*/ 0 h 1"/>
                    <a:gd name="T6" fmla="*/ 183 w 184"/>
                    <a:gd name="T7" fmla="*/ 1 h 1"/>
                    <a:gd name="T8" fmla="*/ 0 w 184"/>
                    <a:gd name="T9" fmla="*/ 1 h 1"/>
                    <a:gd name="T10" fmla="*/ 0 w 184"/>
                    <a:gd name="T11" fmla="*/ 1 h 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1"/>
                    <a:gd name="T20" fmla="*/ 184 w 184"/>
                    <a:gd name="T21" fmla="*/ 1 h 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184" y="0"/>
                      </a:lnTo>
                      <a:lnTo>
                        <a:pt x="183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4" name="Freeform 302"/>
                <p:cNvSpPr>
                  <a:spLocks/>
                </p:cNvSpPr>
                <p:nvPr/>
              </p:nvSpPr>
              <p:spPr bwMode="auto">
                <a:xfrm>
                  <a:off x="2686" y="2104"/>
                  <a:ext cx="2" cy="121"/>
                </a:xfrm>
                <a:custGeom>
                  <a:avLst/>
                  <a:gdLst>
                    <a:gd name="T0" fmla="*/ 2 w 2"/>
                    <a:gd name="T1" fmla="*/ 121 h 121"/>
                    <a:gd name="T2" fmla="*/ 0 w 2"/>
                    <a:gd name="T3" fmla="*/ 120 h 121"/>
                    <a:gd name="T4" fmla="*/ 0 w 2"/>
                    <a:gd name="T5" fmla="*/ 0 h 121"/>
                    <a:gd name="T6" fmla="*/ 2 w 2"/>
                    <a:gd name="T7" fmla="*/ 0 h 121"/>
                    <a:gd name="T8" fmla="*/ 2 w 2"/>
                    <a:gd name="T9" fmla="*/ 121 h 121"/>
                    <a:gd name="T10" fmla="*/ 2 w 2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"/>
                    <a:gd name="T19" fmla="*/ 0 h 121"/>
                    <a:gd name="T20" fmla="*/ 2 w 2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" h="121">
                      <a:moveTo>
                        <a:pt x="2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5" name="Freeform 303"/>
                <p:cNvSpPr>
                  <a:spLocks/>
                </p:cNvSpPr>
                <p:nvPr/>
              </p:nvSpPr>
              <p:spPr bwMode="auto">
                <a:xfrm>
                  <a:off x="2688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6" name="Freeform 304"/>
                <p:cNvSpPr>
                  <a:spLocks/>
                </p:cNvSpPr>
                <p:nvPr/>
              </p:nvSpPr>
              <p:spPr bwMode="auto">
                <a:xfrm>
                  <a:off x="2661" y="2104"/>
                  <a:ext cx="3" cy="121"/>
                </a:xfrm>
                <a:custGeom>
                  <a:avLst/>
                  <a:gdLst>
                    <a:gd name="T0" fmla="*/ 3 w 3"/>
                    <a:gd name="T1" fmla="*/ 121 h 121"/>
                    <a:gd name="T2" fmla="*/ 0 w 3"/>
                    <a:gd name="T3" fmla="*/ 120 h 121"/>
                    <a:gd name="T4" fmla="*/ 0 w 3"/>
                    <a:gd name="T5" fmla="*/ 0 h 121"/>
                    <a:gd name="T6" fmla="*/ 3 w 3"/>
                    <a:gd name="T7" fmla="*/ 0 h 121"/>
                    <a:gd name="T8" fmla="*/ 3 w 3"/>
                    <a:gd name="T9" fmla="*/ 121 h 121"/>
                    <a:gd name="T10" fmla="*/ 3 w 3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"/>
                    <a:gd name="T19" fmla="*/ 0 h 121"/>
                    <a:gd name="T20" fmla="*/ 3 w 3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" h="121">
                      <a:moveTo>
                        <a:pt x="3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7" name="Freeform 305"/>
                <p:cNvSpPr>
                  <a:spLocks/>
                </p:cNvSpPr>
                <p:nvPr/>
              </p:nvSpPr>
              <p:spPr bwMode="auto">
                <a:xfrm>
                  <a:off x="2664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8" name="Freeform 306"/>
                <p:cNvSpPr>
                  <a:spLocks/>
                </p:cNvSpPr>
                <p:nvPr/>
              </p:nvSpPr>
              <p:spPr bwMode="auto">
                <a:xfrm>
                  <a:off x="2637" y="2104"/>
                  <a:ext cx="3" cy="121"/>
                </a:xfrm>
                <a:custGeom>
                  <a:avLst/>
                  <a:gdLst>
                    <a:gd name="T0" fmla="*/ 3 w 3"/>
                    <a:gd name="T1" fmla="*/ 121 h 121"/>
                    <a:gd name="T2" fmla="*/ 0 w 3"/>
                    <a:gd name="T3" fmla="*/ 120 h 121"/>
                    <a:gd name="T4" fmla="*/ 0 w 3"/>
                    <a:gd name="T5" fmla="*/ 0 h 121"/>
                    <a:gd name="T6" fmla="*/ 3 w 3"/>
                    <a:gd name="T7" fmla="*/ 0 h 121"/>
                    <a:gd name="T8" fmla="*/ 3 w 3"/>
                    <a:gd name="T9" fmla="*/ 121 h 121"/>
                    <a:gd name="T10" fmla="*/ 3 w 3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"/>
                    <a:gd name="T19" fmla="*/ 0 h 121"/>
                    <a:gd name="T20" fmla="*/ 3 w 3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" h="121">
                      <a:moveTo>
                        <a:pt x="3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9" name="Freeform 307"/>
                <p:cNvSpPr>
                  <a:spLocks/>
                </p:cNvSpPr>
                <p:nvPr/>
              </p:nvSpPr>
              <p:spPr bwMode="auto">
                <a:xfrm>
                  <a:off x="2640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0" name="Freeform 308"/>
                <p:cNvSpPr>
                  <a:spLocks/>
                </p:cNvSpPr>
                <p:nvPr/>
              </p:nvSpPr>
              <p:spPr bwMode="auto">
                <a:xfrm>
                  <a:off x="2613" y="2104"/>
                  <a:ext cx="3" cy="121"/>
                </a:xfrm>
                <a:custGeom>
                  <a:avLst/>
                  <a:gdLst>
                    <a:gd name="T0" fmla="*/ 3 w 3"/>
                    <a:gd name="T1" fmla="*/ 121 h 121"/>
                    <a:gd name="T2" fmla="*/ 0 w 3"/>
                    <a:gd name="T3" fmla="*/ 120 h 121"/>
                    <a:gd name="T4" fmla="*/ 0 w 3"/>
                    <a:gd name="T5" fmla="*/ 0 h 121"/>
                    <a:gd name="T6" fmla="*/ 3 w 3"/>
                    <a:gd name="T7" fmla="*/ 0 h 121"/>
                    <a:gd name="T8" fmla="*/ 3 w 3"/>
                    <a:gd name="T9" fmla="*/ 121 h 121"/>
                    <a:gd name="T10" fmla="*/ 3 w 3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"/>
                    <a:gd name="T19" fmla="*/ 0 h 121"/>
                    <a:gd name="T20" fmla="*/ 3 w 3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" h="121">
                      <a:moveTo>
                        <a:pt x="3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1" name="Freeform 309"/>
                <p:cNvSpPr>
                  <a:spLocks/>
                </p:cNvSpPr>
                <p:nvPr/>
              </p:nvSpPr>
              <p:spPr bwMode="auto">
                <a:xfrm>
                  <a:off x="2616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" name="Freeform 310"/>
                <p:cNvSpPr>
                  <a:spLocks/>
                </p:cNvSpPr>
                <p:nvPr/>
              </p:nvSpPr>
              <p:spPr bwMode="auto">
                <a:xfrm>
                  <a:off x="2589" y="2104"/>
                  <a:ext cx="2" cy="121"/>
                </a:xfrm>
                <a:custGeom>
                  <a:avLst/>
                  <a:gdLst>
                    <a:gd name="T0" fmla="*/ 2 w 2"/>
                    <a:gd name="T1" fmla="*/ 121 h 121"/>
                    <a:gd name="T2" fmla="*/ 0 w 2"/>
                    <a:gd name="T3" fmla="*/ 120 h 121"/>
                    <a:gd name="T4" fmla="*/ 0 w 2"/>
                    <a:gd name="T5" fmla="*/ 0 h 121"/>
                    <a:gd name="T6" fmla="*/ 2 w 2"/>
                    <a:gd name="T7" fmla="*/ 0 h 121"/>
                    <a:gd name="T8" fmla="*/ 2 w 2"/>
                    <a:gd name="T9" fmla="*/ 121 h 121"/>
                    <a:gd name="T10" fmla="*/ 2 w 2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"/>
                    <a:gd name="T19" fmla="*/ 0 h 121"/>
                    <a:gd name="T20" fmla="*/ 2 w 2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" h="121">
                      <a:moveTo>
                        <a:pt x="2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3" name="Freeform 311"/>
                <p:cNvSpPr>
                  <a:spLocks/>
                </p:cNvSpPr>
                <p:nvPr/>
              </p:nvSpPr>
              <p:spPr bwMode="auto">
                <a:xfrm>
                  <a:off x="2591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4" name="Freeform 312"/>
                <p:cNvSpPr>
                  <a:spLocks/>
                </p:cNvSpPr>
                <p:nvPr/>
              </p:nvSpPr>
              <p:spPr bwMode="auto">
                <a:xfrm>
                  <a:off x="2565" y="2104"/>
                  <a:ext cx="3" cy="121"/>
                </a:xfrm>
                <a:custGeom>
                  <a:avLst/>
                  <a:gdLst>
                    <a:gd name="T0" fmla="*/ 3 w 3"/>
                    <a:gd name="T1" fmla="*/ 121 h 121"/>
                    <a:gd name="T2" fmla="*/ 0 w 3"/>
                    <a:gd name="T3" fmla="*/ 120 h 121"/>
                    <a:gd name="T4" fmla="*/ 0 w 3"/>
                    <a:gd name="T5" fmla="*/ 0 h 121"/>
                    <a:gd name="T6" fmla="*/ 3 w 3"/>
                    <a:gd name="T7" fmla="*/ 0 h 121"/>
                    <a:gd name="T8" fmla="*/ 3 w 3"/>
                    <a:gd name="T9" fmla="*/ 121 h 121"/>
                    <a:gd name="T10" fmla="*/ 3 w 3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"/>
                    <a:gd name="T19" fmla="*/ 0 h 121"/>
                    <a:gd name="T20" fmla="*/ 3 w 3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" h="121">
                      <a:moveTo>
                        <a:pt x="3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5" name="Freeform 313"/>
                <p:cNvSpPr>
                  <a:spLocks/>
                </p:cNvSpPr>
                <p:nvPr/>
              </p:nvSpPr>
              <p:spPr bwMode="auto">
                <a:xfrm>
                  <a:off x="2568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6" name="Freeform 314"/>
                <p:cNvSpPr>
                  <a:spLocks/>
                </p:cNvSpPr>
                <p:nvPr/>
              </p:nvSpPr>
              <p:spPr bwMode="auto">
                <a:xfrm>
                  <a:off x="2541" y="2104"/>
                  <a:ext cx="2" cy="121"/>
                </a:xfrm>
                <a:custGeom>
                  <a:avLst/>
                  <a:gdLst>
                    <a:gd name="T0" fmla="*/ 2 w 2"/>
                    <a:gd name="T1" fmla="*/ 121 h 121"/>
                    <a:gd name="T2" fmla="*/ 0 w 2"/>
                    <a:gd name="T3" fmla="*/ 120 h 121"/>
                    <a:gd name="T4" fmla="*/ 0 w 2"/>
                    <a:gd name="T5" fmla="*/ 0 h 121"/>
                    <a:gd name="T6" fmla="*/ 2 w 2"/>
                    <a:gd name="T7" fmla="*/ 0 h 121"/>
                    <a:gd name="T8" fmla="*/ 2 w 2"/>
                    <a:gd name="T9" fmla="*/ 121 h 121"/>
                    <a:gd name="T10" fmla="*/ 2 w 2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"/>
                    <a:gd name="T19" fmla="*/ 0 h 121"/>
                    <a:gd name="T20" fmla="*/ 2 w 2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" h="121">
                      <a:moveTo>
                        <a:pt x="2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7" name="Freeform 315"/>
                <p:cNvSpPr>
                  <a:spLocks/>
                </p:cNvSpPr>
                <p:nvPr/>
              </p:nvSpPr>
              <p:spPr bwMode="auto">
                <a:xfrm>
                  <a:off x="2543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8" name="Line 316"/>
                <p:cNvSpPr>
                  <a:spLocks noChangeShapeType="1"/>
                </p:cNvSpPr>
                <p:nvPr/>
              </p:nvSpPr>
              <p:spPr bwMode="auto">
                <a:xfrm>
                  <a:off x="2704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9" name="Line 317"/>
                <p:cNvSpPr>
                  <a:spLocks noChangeShapeType="1"/>
                </p:cNvSpPr>
                <p:nvPr/>
              </p:nvSpPr>
              <p:spPr bwMode="auto">
                <a:xfrm>
                  <a:off x="2687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0" name="Line 318"/>
                <p:cNvSpPr>
                  <a:spLocks noChangeShapeType="1"/>
                </p:cNvSpPr>
                <p:nvPr/>
              </p:nvSpPr>
              <p:spPr bwMode="auto">
                <a:xfrm>
                  <a:off x="2671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1" name="Line 319"/>
                <p:cNvSpPr>
                  <a:spLocks noChangeShapeType="1"/>
                </p:cNvSpPr>
                <p:nvPr/>
              </p:nvSpPr>
              <p:spPr bwMode="auto">
                <a:xfrm>
                  <a:off x="2654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2" name="Line 320"/>
                <p:cNvSpPr>
                  <a:spLocks noChangeShapeType="1"/>
                </p:cNvSpPr>
                <p:nvPr/>
              </p:nvSpPr>
              <p:spPr bwMode="auto">
                <a:xfrm>
                  <a:off x="2638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3" name="Line 321"/>
                <p:cNvSpPr>
                  <a:spLocks noChangeShapeType="1"/>
                </p:cNvSpPr>
                <p:nvPr/>
              </p:nvSpPr>
              <p:spPr bwMode="auto">
                <a:xfrm>
                  <a:off x="2622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4" name="Line 322"/>
                <p:cNvSpPr>
                  <a:spLocks noChangeShapeType="1"/>
                </p:cNvSpPr>
                <p:nvPr/>
              </p:nvSpPr>
              <p:spPr bwMode="auto">
                <a:xfrm>
                  <a:off x="2606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5" name="Line 323"/>
                <p:cNvSpPr>
                  <a:spLocks noChangeShapeType="1"/>
                </p:cNvSpPr>
                <p:nvPr/>
              </p:nvSpPr>
              <p:spPr bwMode="auto">
                <a:xfrm>
                  <a:off x="2590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6" name="Line 324"/>
                <p:cNvSpPr>
                  <a:spLocks noChangeShapeType="1"/>
                </p:cNvSpPr>
                <p:nvPr/>
              </p:nvSpPr>
              <p:spPr bwMode="auto">
                <a:xfrm>
                  <a:off x="2574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7" name="Line 325"/>
                <p:cNvSpPr>
                  <a:spLocks noChangeShapeType="1"/>
                </p:cNvSpPr>
                <p:nvPr/>
              </p:nvSpPr>
              <p:spPr bwMode="auto">
                <a:xfrm>
                  <a:off x="2558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8" name="Line 326"/>
                <p:cNvSpPr>
                  <a:spLocks noChangeShapeType="1"/>
                </p:cNvSpPr>
                <p:nvPr/>
              </p:nvSpPr>
              <p:spPr bwMode="auto">
                <a:xfrm>
                  <a:off x="2541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sp>
            <p:nvSpPr>
              <p:cNvPr id="6" name="Rectangle 327"/>
              <p:cNvSpPr>
                <a:spLocks noChangeArrowheads="1"/>
              </p:cNvSpPr>
              <p:nvPr/>
            </p:nvSpPr>
            <p:spPr bwMode="auto">
              <a:xfrm>
                <a:off x="337" y="445"/>
                <a:ext cx="659" cy="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eaLnBrk="0" hangingPunct="0"/>
                <a:r>
                  <a:rPr lang="en-US" altLang="zh-TW" b="1" dirty="0" smtClean="0">
                    <a:latin typeface="Arial" charset="0"/>
                  </a:rPr>
                  <a:t>GSM Base station</a:t>
                </a:r>
                <a:endParaRPr kumimoji="0" lang="en-US" altLang="zh-TW" b="1" dirty="0">
                  <a:latin typeface="Arial" charset="0"/>
                </a:endParaRPr>
              </a:p>
            </p:txBody>
          </p:sp>
        </p:grp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868144" y="4149080"/>
              <a:ext cx="1800200" cy="1477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" name="文字方塊 59"/>
            <p:cNvSpPr txBox="1"/>
            <p:nvPr/>
          </p:nvSpPr>
          <p:spPr>
            <a:xfrm>
              <a:off x="5580112" y="5661248"/>
              <a:ext cx="29017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>
                  <a:solidFill>
                    <a:srgbClr val="C00000"/>
                  </a:solidFill>
                </a:rPr>
                <a:t>Battery Box with door sensor</a:t>
              </a:r>
              <a:endParaRPr lang="zh-TW" altLang="en-US" dirty="0">
                <a:solidFill>
                  <a:srgbClr val="C00000"/>
                </a:solidFill>
              </a:endParaRPr>
            </a:p>
          </p:txBody>
        </p:sp>
        <p:pic>
          <p:nvPicPr>
            <p:cNvPr id="61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588224" y="2204864"/>
              <a:ext cx="792088" cy="1070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3" name="直線接點 62"/>
            <p:cNvCxnSpPr/>
            <p:nvPr/>
          </p:nvCxnSpPr>
          <p:spPr>
            <a:xfrm rot="5400000">
              <a:off x="6660232" y="3717032"/>
              <a:ext cx="864096" cy="0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5" name="直線接點 64"/>
            <p:cNvCxnSpPr>
              <a:stCxn id="61" idx="2"/>
            </p:cNvCxnSpPr>
            <p:nvPr/>
          </p:nvCxnSpPr>
          <p:spPr>
            <a:xfrm rot="16200000" flipH="1">
              <a:off x="6601489" y="3658288"/>
              <a:ext cx="801563" cy="36004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308304" y="1844824"/>
              <a:ext cx="1419622" cy="1093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6" name="直線接點 75"/>
            <p:cNvCxnSpPr/>
            <p:nvPr/>
          </p:nvCxnSpPr>
          <p:spPr>
            <a:xfrm rot="10800000" flipV="1">
              <a:off x="7092280" y="2564904"/>
              <a:ext cx="864096" cy="43204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9" name="直線接點 78"/>
            <p:cNvCxnSpPr/>
            <p:nvPr/>
          </p:nvCxnSpPr>
          <p:spPr>
            <a:xfrm rot="10800000" flipV="1">
              <a:off x="7092280" y="2780928"/>
              <a:ext cx="792088" cy="288032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4" name="文字方塊 73"/>
            <p:cNvSpPr txBox="1"/>
            <p:nvPr/>
          </p:nvSpPr>
          <p:spPr>
            <a:xfrm>
              <a:off x="7308304" y="3789040"/>
              <a:ext cx="769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DI/DO</a:t>
              </a:r>
              <a:endParaRPr lang="zh-TW" altLang="en-US" dirty="0"/>
            </a:p>
          </p:txBody>
        </p:sp>
        <p:sp>
          <p:nvSpPr>
            <p:cNvPr id="75" name="文字方塊 74"/>
            <p:cNvSpPr txBox="1"/>
            <p:nvPr/>
          </p:nvSpPr>
          <p:spPr>
            <a:xfrm>
              <a:off x="7668344" y="1412776"/>
              <a:ext cx="12818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GPS Tracker</a:t>
              </a:r>
              <a:endParaRPr lang="zh-TW" altLang="en-US" dirty="0"/>
            </a:p>
          </p:txBody>
        </p:sp>
        <p:sp>
          <p:nvSpPr>
            <p:cNvPr id="77" name="文字方塊 76"/>
            <p:cNvSpPr txBox="1"/>
            <p:nvPr/>
          </p:nvSpPr>
          <p:spPr>
            <a:xfrm>
              <a:off x="7884368" y="2996952"/>
              <a:ext cx="700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err="1" smtClean="0"/>
                <a:t>Tx</a:t>
              </a:r>
              <a:r>
                <a:rPr lang="en-US" altLang="zh-TW" dirty="0" smtClean="0"/>
                <a:t>/Rx</a:t>
              </a:r>
              <a:endParaRPr lang="zh-TW" altLang="en-US" dirty="0"/>
            </a:p>
          </p:txBody>
        </p:sp>
      </p:grpSp>
      <p:graphicFrame>
        <p:nvGraphicFramePr>
          <p:cNvPr id="5124" name="Object 34"/>
          <p:cNvGraphicFramePr>
            <a:graphicFrameLocks noChangeAspect="1"/>
          </p:cNvGraphicFramePr>
          <p:nvPr/>
        </p:nvGraphicFramePr>
        <p:xfrm>
          <a:off x="971600" y="4869160"/>
          <a:ext cx="1143000" cy="946150"/>
        </p:xfrm>
        <a:graphic>
          <a:graphicData uri="http://schemas.openxmlformats.org/presentationml/2006/ole">
            <p:oleObj spid="_x0000_s5124" name="多媒體項目" r:id="rId9" imgW="5680800" imgH="39780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ZigBee</a:t>
            </a:r>
            <a:r>
              <a:rPr lang="en-US" altLang="zh-TW" dirty="0" smtClean="0"/>
              <a:t> with GPS Tracker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04664"/>
          </a:xfrm>
        </p:spPr>
        <p:txBody>
          <a:bodyPr/>
          <a:lstStyle/>
          <a:p>
            <a:endParaRPr lang="zh-TW" altLang="en-US" dirty="0"/>
          </a:p>
        </p:txBody>
      </p:sp>
      <p:grpSp>
        <p:nvGrpSpPr>
          <p:cNvPr id="5" name="群組 4"/>
          <p:cNvGrpSpPr/>
          <p:nvPr/>
        </p:nvGrpSpPr>
        <p:grpSpPr>
          <a:xfrm>
            <a:off x="323528" y="2060848"/>
            <a:ext cx="5026305" cy="4617804"/>
            <a:chOff x="3923928" y="1412776"/>
            <a:chExt cx="5026305" cy="4617804"/>
          </a:xfrm>
        </p:grpSpPr>
        <p:grpSp>
          <p:nvGrpSpPr>
            <p:cNvPr id="6" name="Group 328"/>
            <p:cNvGrpSpPr>
              <a:grpSpLocks/>
            </p:cNvGrpSpPr>
            <p:nvPr/>
          </p:nvGrpSpPr>
          <p:grpSpPr bwMode="auto">
            <a:xfrm>
              <a:off x="3923928" y="3501008"/>
              <a:ext cx="2232248" cy="2304650"/>
              <a:chOff x="337" y="445"/>
              <a:chExt cx="659" cy="667"/>
            </a:xfrm>
          </p:grpSpPr>
          <p:grpSp>
            <p:nvGrpSpPr>
              <p:cNvPr id="18" name="Group 274"/>
              <p:cNvGrpSpPr>
                <a:grpSpLocks/>
              </p:cNvGrpSpPr>
              <p:nvPr/>
            </p:nvGrpSpPr>
            <p:grpSpPr bwMode="auto">
              <a:xfrm>
                <a:off x="384" y="589"/>
                <a:ext cx="432" cy="523"/>
                <a:chOff x="2524" y="2031"/>
                <a:chExt cx="227" cy="295"/>
              </a:xfrm>
            </p:grpSpPr>
            <p:sp>
              <p:nvSpPr>
                <p:cNvPr id="20" name="Freeform 275"/>
                <p:cNvSpPr>
                  <a:spLocks/>
                </p:cNvSpPr>
                <p:nvPr/>
              </p:nvSpPr>
              <p:spPr bwMode="auto">
                <a:xfrm>
                  <a:off x="2524" y="2031"/>
                  <a:ext cx="227" cy="31"/>
                </a:xfrm>
                <a:custGeom>
                  <a:avLst/>
                  <a:gdLst>
                    <a:gd name="T0" fmla="*/ 0 w 227"/>
                    <a:gd name="T1" fmla="*/ 31 h 31"/>
                    <a:gd name="T2" fmla="*/ 42 w 227"/>
                    <a:gd name="T3" fmla="*/ 0 h 31"/>
                    <a:gd name="T4" fmla="*/ 227 w 227"/>
                    <a:gd name="T5" fmla="*/ 0 h 31"/>
                    <a:gd name="T6" fmla="*/ 184 w 227"/>
                    <a:gd name="T7" fmla="*/ 31 h 31"/>
                    <a:gd name="T8" fmla="*/ 0 w 227"/>
                    <a:gd name="T9" fmla="*/ 31 h 31"/>
                    <a:gd name="T10" fmla="*/ 0 w 227"/>
                    <a:gd name="T11" fmla="*/ 31 h 3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7"/>
                    <a:gd name="T19" fmla="*/ 0 h 31"/>
                    <a:gd name="T20" fmla="*/ 227 w 227"/>
                    <a:gd name="T21" fmla="*/ 31 h 3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7" h="31">
                      <a:moveTo>
                        <a:pt x="0" y="31"/>
                      </a:moveTo>
                      <a:lnTo>
                        <a:pt x="42" y="0"/>
                      </a:lnTo>
                      <a:lnTo>
                        <a:pt x="227" y="0"/>
                      </a:lnTo>
                      <a:lnTo>
                        <a:pt x="184" y="31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7171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1" name="Freeform 276"/>
                <p:cNvSpPr>
                  <a:spLocks/>
                </p:cNvSpPr>
                <p:nvPr/>
              </p:nvSpPr>
              <p:spPr bwMode="auto">
                <a:xfrm>
                  <a:off x="2708" y="2031"/>
                  <a:ext cx="43" cy="295"/>
                </a:xfrm>
                <a:custGeom>
                  <a:avLst/>
                  <a:gdLst>
                    <a:gd name="T0" fmla="*/ 0 w 43"/>
                    <a:gd name="T1" fmla="*/ 31 h 295"/>
                    <a:gd name="T2" fmla="*/ 43 w 43"/>
                    <a:gd name="T3" fmla="*/ 0 h 295"/>
                    <a:gd name="T4" fmla="*/ 43 w 43"/>
                    <a:gd name="T5" fmla="*/ 263 h 295"/>
                    <a:gd name="T6" fmla="*/ 0 w 43"/>
                    <a:gd name="T7" fmla="*/ 295 h 295"/>
                    <a:gd name="T8" fmla="*/ 0 w 43"/>
                    <a:gd name="T9" fmla="*/ 31 h 295"/>
                    <a:gd name="T10" fmla="*/ 0 w 43"/>
                    <a:gd name="T11" fmla="*/ 31 h 29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3"/>
                    <a:gd name="T19" fmla="*/ 0 h 295"/>
                    <a:gd name="T20" fmla="*/ 43 w 43"/>
                    <a:gd name="T21" fmla="*/ 295 h 29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3" h="295">
                      <a:moveTo>
                        <a:pt x="0" y="31"/>
                      </a:moveTo>
                      <a:lnTo>
                        <a:pt x="43" y="0"/>
                      </a:lnTo>
                      <a:lnTo>
                        <a:pt x="43" y="263"/>
                      </a:lnTo>
                      <a:lnTo>
                        <a:pt x="0" y="295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06060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2" name="Freeform 277"/>
                <p:cNvSpPr>
                  <a:spLocks/>
                </p:cNvSpPr>
                <p:nvPr/>
              </p:nvSpPr>
              <p:spPr bwMode="auto">
                <a:xfrm>
                  <a:off x="2524" y="2062"/>
                  <a:ext cx="184" cy="264"/>
                </a:xfrm>
                <a:custGeom>
                  <a:avLst/>
                  <a:gdLst>
                    <a:gd name="T0" fmla="*/ 0 w 184"/>
                    <a:gd name="T1" fmla="*/ 0 h 264"/>
                    <a:gd name="T2" fmla="*/ 184 w 184"/>
                    <a:gd name="T3" fmla="*/ 0 h 264"/>
                    <a:gd name="T4" fmla="*/ 184 w 184"/>
                    <a:gd name="T5" fmla="*/ 264 h 264"/>
                    <a:gd name="T6" fmla="*/ 0 w 184"/>
                    <a:gd name="T7" fmla="*/ 264 h 264"/>
                    <a:gd name="T8" fmla="*/ 0 w 184"/>
                    <a:gd name="T9" fmla="*/ 0 h 264"/>
                    <a:gd name="T10" fmla="*/ 0 w 184"/>
                    <a:gd name="T11" fmla="*/ 0 h 26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264"/>
                    <a:gd name="T20" fmla="*/ 184 w 184"/>
                    <a:gd name="T21" fmla="*/ 264 h 26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264">
                      <a:moveTo>
                        <a:pt x="0" y="0"/>
                      </a:moveTo>
                      <a:lnTo>
                        <a:pt x="184" y="0"/>
                      </a:lnTo>
                      <a:lnTo>
                        <a:pt x="184" y="264"/>
                      </a:lnTo>
                      <a:lnTo>
                        <a:pt x="0" y="26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45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3" name="Freeform 278"/>
                <p:cNvSpPr>
                  <a:spLocks/>
                </p:cNvSpPr>
                <p:nvPr/>
              </p:nvSpPr>
              <p:spPr bwMode="auto">
                <a:xfrm>
                  <a:off x="2524" y="2100"/>
                  <a:ext cx="184" cy="2"/>
                </a:xfrm>
                <a:custGeom>
                  <a:avLst/>
                  <a:gdLst>
                    <a:gd name="T0" fmla="*/ 0 w 184"/>
                    <a:gd name="T1" fmla="*/ 2 h 2"/>
                    <a:gd name="T2" fmla="*/ 1 w 184"/>
                    <a:gd name="T3" fmla="*/ 0 h 2"/>
                    <a:gd name="T4" fmla="*/ 184 w 184"/>
                    <a:gd name="T5" fmla="*/ 0 h 2"/>
                    <a:gd name="T6" fmla="*/ 184 w 184"/>
                    <a:gd name="T7" fmla="*/ 2 h 2"/>
                    <a:gd name="T8" fmla="*/ 0 w 184"/>
                    <a:gd name="T9" fmla="*/ 2 h 2"/>
                    <a:gd name="T10" fmla="*/ 0 w 184"/>
                    <a:gd name="T11" fmla="*/ 2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2"/>
                    <a:gd name="T20" fmla="*/ 184 w 184"/>
                    <a:gd name="T21" fmla="*/ 2 h 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2">
                      <a:moveTo>
                        <a:pt x="0" y="2"/>
                      </a:moveTo>
                      <a:lnTo>
                        <a:pt x="1" y="0"/>
                      </a:lnTo>
                      <a:lnTo>
                        <a:pt x="184" y="0"/>
                      </a:lnTo>
                      <a:lnTo>
                        <a:pt x="184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4" name="Freeform 279"/>
                <p:cNvSpPr>
                  <a:spLocks/>
                </p:cNvSpPr>
                <p:nvPr/>
              </p:nvSpPr>
              <p:spPr bwMode="auto">
                <a:xfrm>
                  <a:off x="2525" y="2102"/>
                  <a:ext cx="184" cy="1"/>
                </a:xfrm>
                <a:custGeom>
                  <a:avLst/>
                  <a:gdLst>
                    <a:gd name="T0" fmla="*/ 0 w 184"/>
                    <a:gd name="T1" fmla="*/ 1 h 1"/>
                    <a:gd name="T2" fmla="*/ 1 w 184"/>
                    <a:gd name="T3" fmla="*/ 0 h 1"/>
                    <a:gd name="T4" fmla="*/ 184 w 184"/>
                    <a:gd name="T5" fmla="*/ 0 h 1"/>
                    <a:gd name="T6" fmla="*/ 183 w 184"/>
                    <a:gd name="T7" fmla="*/ 1 h 1"/>
                    <a:gd name="T8" fmla="*/ 0 w 184"/>
                    <a:gd name="T9" fmla="*/ 1 h 1"/>
                    <a:gd name="T10" fmla="*/ 0 w 184"/>
                    <a:gd name="T11" fmla="*/ 1 h 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1"/>
                    <a:gd name="T20" fmla="*/ 184 w 184"/>
                    <a:gd name="T21" fmla="*/ 1 h 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184" y="0"/>
                      </a:lnTo>
                      <a:lnTo>
                        <a:pt x="183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5" name="Freeform 280"/>
                <p:cNvSpPr>
                  <a:spLocks/>
                </p:cNvSpPr>
                <p:nvPr/>
              </p:nvSpPr>
              <p:spPr bwMode="auto">
                <a:xfrm>
                  <a:off x="2524" y="2236"/>
                  <a:ext cx="47" cy="86"/>
                </a:xfrm>
                <a:custGeom>
                  <a:avLst/>
                  <a:gdLst>
                    <a:gd name="T0" fmla="*/ 0 w 47"/>
                    <a:gd name="T1" fmla="*/ 0 h 86"/>
                    <a:gd name="T2" fmla="*/ 47 w 47"/>
                    <a:gd name="T3" fmla="*/ 0 h 86"/>
                    <a:gd name="T4" fmla="*/ 47 w 47"/>
                    <a:gd name="T5" fmla="*/ 86 h 86"/>
                    <a:gd name="T6" fmla="*/ 0 w 47"/>
                    <a:gd name="T7" fmla="*/ 86 h 86"/>
                    <a:gd name="T8" fmla="*/ 0 w 47"/>
                    <a:gd name="T9" fmla="*/ 0 h 86"/>
                    <a:gd name="T10" fmla="*/ 0 w 4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6"/>
                    <a:gd name="T20" fmla="*/ 47 w 4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6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47" y="86"/>
                      </a:lnTo>
                      <a:lnTo>
                        <a:pt x="0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6" name="Freeform 281"/>
                <p:cNvSpPr>
                  <a:spLocks/>
                </p:cNvSpPr>
                <p:nvPr/>
              </p:nvSpPr>
              <p:spPr bwMode="auto">
                <a:xfrm>
                  <a:off x="2524" y="2236"/>
                  <a:ext cx="50" cy="85"/>
                </a:xfrm>
                <a:custGeom>
                  <a:avLst/>
                  <a:gdLst>
                    <a:gd name="T0" fmla="*/ 0 w 50"/>
                    <a:gd name="T1" fmla="*/ 85 h 85"/>
                    <a:gd name="T2" fmla="*/ 0 w 50"/>
                    <a:gd name="T3" fmla="*/ 0 h 85"/>
                    <a:gd name="T4" fmla="*/ 50 w 50"/>
                    <a:gd name="T5" fmla="*/ 0 h 85"/>
                    <a:gd name="T6" fmla="*/ 50 w 50"/>
                    <a:gd name="T7" fmla="*/ 85 h 85"/>
                    <a:gd name="T8" fmla="*/ 0 w 50"/>
                    <a:gd name="T9" fmla="*/ 85 h 85"/>
                    <a:gd name="T10" fmla="*/ 0 w 50"/>
                    <a:gd name="T11" fmla="*/ 85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"/>
                    <a:gd name="T19" fmla="*/ 0 h 85"/>
                    <a:gd name="T20" fmla="*/ 50 w 50"/>
                    <a:gd name="T21" fmla="*/ 85 h 8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" h="85">
                      <a:moveTo>
                        <a:pt x="0" y="85"/>
                      </a:moveTo>
                      <a:lnTo>
                        <a:pt x="0" y="0"/>
                      </a:lnTo>
                      <a:lnTo>
                        <a:pt x="50" y="0"/>
                      </a:lnTo>
                      <a:lnTo>
                        <a:pt x="50" y="85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7" name="Freeform 282"/>
                <p:cNvSpPr>
                  <a:spLocks/>
                </p:cNvSpPr>
                <p:nvPr/>
              </p:nvSpPr>
              <p:spPr bwMode="auto">
                <a:xfrm>
                  <a:off x="2527" y="2236"/>
                  <a:ext cx="47" cy="83"/>
                </a:xfrm>
                <a:custGeom>
                  <a:avLst/>
                  <a:gdLst>
                    <a:gd name="T0" fmla="*/ 0 w 47"/>
                    <a:gd name="T1" fmla="*/ 83 h 83"/>
                    <a:gd name="T2" fmla="*/ 0 w 47"/>
                    <a:gd name="T3" fmla="*/ 0 h 83"/>
                    <a:gd name="T4" fmla="*/ 47 w 47"/>
                    <a:gd name="T5" fmla="*/ 0 h 83"/>
                    <a:gd name="T6" fmla="*/ 47 w 47"/>
                    <a:gd name="T7" fmla="*/ 83 h 83"/>
                    <a:gd name="T8" fmla="*/ 0 w 47"/>
                    <a:gd name="T9" fmla="*/ 83 h 83"/>
                    <a:gd name="T10" fmla="*/ 0 w 47"/>
                    <a:gd name="T11" fmla="*/ 83 h 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3"/>
                    <a:gd name="T20" fmla="*/ 47 w 47"/>
                    <a:gd name="T21" fmla="*/ 83 h 8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47" y="0"/>
                      </a:lnTo>
                      <a:lnTo>
                        <a:pt x="47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8" name="Freeform 283"/>
                <p:cNvSpPr>
                  <a:spLocks/>
                </p:cNvSpPr>
                <p:nvPr/>
              </p:nvSpPr>
              <p:spPr bwMode="auto">
                <a:xfrm>
                  <a:off x="2547" y="2262"/>
                  <a:ext cx="9" cy="36"/>
                </a:xfrm>
                <a:custGeom>
                  <a:avLst/>
                  <a:gdLst>
                    <a:gd name="T0" fmla="*/ 0 w 9"/>
                    <a:gd name="T1" fmla="*/ 36 h 36"/>
                    <a:gd name="T2" fmla="*/ 0 w 9"/>
                    <a:gd name="T3" fmla="*/ 0 h 36"/>
                    <a:gd name="T4" fmla="*/ 9 w 9"/>
                    <a:gd name="T5" fmla="*/ 0 h 36"/>
                    <a:gd name="T6" fmla="*/ 9 w 9"/>
                    <a:gd name="T7" fmla="*/ 36 h 36"/>
                    <a:gd name="T8" fmla="*/ 0 w 9"/>
                    <a:gd name="T9" fmla="*/ 36 h 36"/>
                    <a:gd name="T10" fmla="*/ 0 w 9"/>
                    <a:gd name="T11" fmla="*/ 36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"/>
                    <a:gd name="T19" fmla="*/ 0 h 36"/>
                    <a:gd name="T20" fmla="*/ 9 w 9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" h="36">
                      <a:moveTo>
                        <a:pt x="0" y="36"/>
                      </a:moveTo>
                      <a:lnTo>
                        <a:pt x="0" y="0"/>
                      </a:lnTo>
                      <a:lnTo>
                        <a:pt x="9" y="0"/>
                      </a:lnTo>
                      <a:lnTo>
                        <a:pt x="9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9" name="Rectangle 284"/>
                <p:cNvSpPr>
                  <a:spLocks noChangeArrowheads="1"/>
                </p:cNvSpPr>
                <p:nvPr/>
              </p:nvSpPr>
              <p:spPr bwMode="auto">
                <a:xfrm>
                  <a:off x="2547" y="2262"/>
                  <a:ext cx="9" cy="36"/>
                </a:xfrm>
                <a:prstGeom prst="rect">
                  <a:avLst/>
                </a:prstGeom>
                <a:noFill/>
                <a:ln w="0" cap="sq">
                  <a:solidFill>
                    <a:srgbClr val="4C4C4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0" name="Freeform 285"/>
                <p:cNvSpPr>
                  <a:spLocks/>
                </p:cNvSpPr>
                <p:nvPr/>
              </p:nvSpPr>
              <p:spPr bwMode="auto">
                <a:xfrm>
                  <a:off x="2565" y="2236"/>
                  <a:ext cx="47" cy="86"/>
                </a:xfrm>
                <a:custGeom>
                  <a:avLst/>
                  <a:gdLst>
                    <a:gd name="T0" fmla="*/ 0 w 47"/>
                    <a:gd name="T1" fmla="*/ 0 h 86"/>
                    <a:gd name="T2" fmla="*/ 47 w 47"/>
                    <a:gd name="T3" fmla="*/ 0 h 86"/>
                    <a:gd name="T4" fmla="*/ 47 w 47"/>
                    <a:gd name="T5" fmla="*/ 86 h 86"/>
                    <a:gd name="T6" fmla="*/ 0 w 47"/>
                    <a:gd name="T7" fmla="*/ 86 h 86"/>
                    <a:gd name="T8" fmla="*/ 0 w 47"/>
                    <a:gd name="T9" fmla="*/ 0 h 86"/>
                    <a:gd name="T10" fmla="*/ 0 w 4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6"/>
                    <a:gd name="T20" fmla="*/ 47 w 4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6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47" y="86"/>
                      </a:lnTo>
                      <a:lnTo>
                        <a:pt x="0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1" name="Freeform 286"/>
                <p:cNvSpPr>
                  <a:spLocks/>
                </p:cNvSpPr>
                <p:nvPr/>
              </p:nvSpPr>
              <p:spPr bwMode="auto">
                <a:xfrm>
                  <a:off x="2565" y="2236"/>
                  <a:ext cx="50" cy="85"/>
                </a:xfrm>
                <a:custGeom>
                  <a:avLst/>
                  <a:gdLst>
                    <a:gd name="T0" fmla="*/ 0 w 50"/>
                    <a:gd name="T1" fmla="*/ 85 h 85"/>
                    <a:gd name="T2" fmla="*/ 0 w 50"/>
                    <a:gd name="T3" fmla="*/ 0 h 85"/>
                    <a:gd name="T4" fmla="*/ 50 w 50"/>
                    <a:gd name="T5" fmla="*/ 0 h 85"/>
                    <a:gd name="T6" fmla="*/ 50 w 50"/>
                    <a:gd name="T7" fmla="*/ 85 h 85"/>
                    <a:gd name="T8" fmla="*/ 0 w 50"/>
                    <a:gd name="T9" fmla="*/ 85 h 85"/>
                    <a:gd name="T10" fmla="*/ 0 w 50"/>
                    <a:gd name="T11" fmla="*/ 85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"/>
                    <a:gd name="T19" fmla="*/ 0 h 85"/>
                    <a:gd name="T20" fmla="*/ 50 w 50"/>
                    <a:gd name="T21" fmla="*/ 85 h 8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" h="85">
                      <a:moveTo>
                        <a:pt x="0" y="85"/>
                      </a:moveTo>
                      <a:lnTo>
                        <a:pt x="0" y="0"/>
                      </a:lnTo>
                      <a:lnTo>
                        <a:pt x="50" y="0"/>
                      </a:lnTo>
                      <a:lnTo>
                        <a:pt x="50" y="85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2" name="Freeform 287"/>
                <p:cNvSpPr>
                  <a:spLocks/>
                </p:cNvSpPr>
                <p:nvPr/>
              </p:nvSpPr>
              <p:spPr bwMode="auto">
                <a:xfrm>
                  <a:off x="2568" y="2236"/>
                  <a:ext cx="47" cy="83"/>
                </a:xfrm>
                <a:custGeom>
                  <a:avLst/>
                  <a:gdLst>
                    <a:gd name="T0" fmla="*/ 0 w 47"/>
                    <a:gd name="T1" fmla="*/ 83 h 83"/>
                    <a:gd name="T2" fmla="*/ 0 w 47"/>
                    <a:gd name="T3" fmla="*/ 0 h 83"/>
                    <a:gd name="T4" fmla="*/ 47 w 47"/>
                    <a:gd name="T5" fmla="*/ 0 h 83"/>
                    <a:gd name="T6" fmla="*/ 47 w 47"/>
                    <a:gd name="T7" fmla="*/ 83 h 83"/>
                    <a:gd name="T8" fmla="*/ 0 w 47"/>
                    <a:gd name="T9" fmla="*/ 83 h 83"/>
                    <a:gd name="T10" fmla="*/ 0 w 47"/>
                    <a:gd name="T11" fmla="*/ 83 h 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3"/>
                    <a:gd name="T20" fmla="*/ 47 w 47"/>
                    <a:gd name="T21" fmla="*/ 83 h 8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47" y="0"/>
                      </a:lnTo>
                      <a:lnTo>
                        <a:pt x="47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3" name="Freeform 288"/>
                <p:cNvSpPr>
                  <a:spLocks/>
                </p:cNvSpPr>
                <p:nvPr/>
              </p:nvSpPr>
              <p:spPr bwMode="auto">
                <a:xfrm>
                  <a:off x="2588" y="2262"/>
                  <a:ext cx="8" cy="36"/>
                </a:xfrm>
                <a:custGeom>
                  <a:avLst/>
                  <a:gdLst>
                    <a:gd name="T0" fmla="*/ 0 w 8"/>
                    <a:gd name="T1" fmla="*/ 36 h 36"/>
                    <a:gd name="T2" fmla="*/ 0 w 8"/>
                    <a:gd name="T3" fmla="*/ 0 h 36"/>
                    <a:gd name="T4" fmla="*/ 8 w 8"/>
                    <a:gd name="T5" fmla="*/ 0 h 36"/>
                    <a:gd name="T6" fmla="*/ 8 w 8"/>
                    <a:gd name="T7" fmla="*/ 36 h 36"/>
                    <a:gd name="T8" fmla="*/ 0 w 8"/>
                    <a:gd name="T9" fmla="*/ 36 h 36"/>
                    <a:gd name="T10" fmla="*/ 0 w 8"/>
                    <a:gd name="T11" fmla="*/ 36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36"/>
                    <a:gd name="T20" fmla="*/ 8 w 8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36">
                      <a:moveTo>
                        <a:pt x="0" y="36"/>
                      </a:moveTo>
                      <a:lnTo>
                        <a:pt x="0" y="0"/>
                      </a:lnTo>
                      <a:lnTo>
                        <a:pt x="8" y="0"/>
                      </a:lnTo>
                      <a:lnTo>
                        <a:pt x="8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4" name="Rectangle 289"/>
                <p:cNvSpPr>
                  <a:spLocks noChangeArrowheads="1"/>
                </p:cNvSpPr>
                <p:nvPr/>
              </p:nvSpPr>
              <p:spPr bwMode="auto">
                <a:xfrm>
                  <a:off x="2588" y="2262"/>
                  <a:ext cx="8" cy="36"/>
                </a:xfrm>
                <a:prstGeom prst="rect">
                  <a:avLst/>
                </a:prstGeom>
                <a:noFill/>
                <a:ln w="0" cap="sq">
                  <a:solidFill>
                    <a:srgbClr val="4C4C4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5" name="Freeform 290"/>
                <p:cNvSpPr>
                  <a:spLocks/>
                </p:cNvSpPr>
                <p:nvPr/>
              </p:nvSpPr>
              <p:spPr bwMode="auto">
                <a:xfrm>
                  <a:off x="2613" y="2236"/>
                  <a:ext cx="47" cy="86"/>
                </a:xfrm>
                <a:custGeom>
                  <a:avLst/>
                  <a:gdLst>
                    <a:gd name="T0" fmla="*/ 0 w 47"/>
                    <a:gd name="T1" fmla="*/ 0 h 86"/>
                    <a:gd name="T2" fmla="*/ 47 w 47"/>
                    <a:gd name="T3" fmla="*/ 0 h 86"/>
                    <a:gd name="T4" fmla="*/ 47 w 47"/>
                    <a:gd name="T5" fmla="*/ 86 h 86"/>
                    <a:gd name="T6" fmla="*/ 0 w 47"/>
                    <a:gd name="T7" fmla="*/ 86 h 86"/>
                    <a:gd name="T8" fmla="*/ 0 w 47"/>
                    <a:gd name="T9" fmla="*/ 0 h 86"/>
                    <a:gd name="T10" fmla="*/ 0 w 4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6"/>
                    <a:gd name="T20" fmla="*/ 47 w 4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6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47" y="86"/>
                      </a:lnTo>
                      <a:lnTo>
                        <a:pt x="0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6" name="Freeform 291"/>
                <p:cNvSpPr>
                  <a:spLocks/>
                </p:cNvSpPr>
                <p:nvPr/>
              </p:nvSpPr>
              <p:spPr bwMode="auto">
                <a:xfrm>
                  <a:off x="2613" y="2236"/>
                  <a:ext cx="50" cy="85"/>
                </a:xfrm>
                <a:custGeom>
                  <a:avLst/>
                  <a:gdLst>
                    <a:gd name="T0" fmla="*/ 0 w 50"/>
                    <a:gd name="T1" fmla="*/ 85 h 85"/>
                    <a:gd name="T2" fmla="*/ 0 w 50"/>
                    <a:gd name="T3" fmla="*/ 0 h 85"/>
                    <a:gd name="T4" fmla="*/ 50 w 50"/>
                    <a:gd name="T5" fmla="*/ 0 h 85"/>
                    <a:gd name="T6" fmla="*/ 50 w 50"/>
                    <a:gd name="T7" fmla="*/ 85 h 85"/>
                    <a:gd name="T8" fmla="*/ 0 w 50"/>
                    <a:gd name="T9" fmla="*/ 85 h 85"/>
                    <a:gd name="T10" fmla="*/ 0 w 50"/>
                    <a:gd name="T11" fmla="*/ 85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"/>
                    <a:gd name="T19" fmla="*/ 0 h 85"/>
                    <a:gd name="T20" fmla="*/ 50 w 50"/>
                    <a:gd name="T21" fmla="*/ 85 h 8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" h="85">
                      <a:moveTo>
                        <a:pt x="0" y="85"/>
                      </a:moveTo>
                      <a:lnTo>
                        <a:pt x="0" y="0"/>
                      </a:lnTo>
                      <a:lnTo>
                        <a:pt x="50" y="0"/>
                      </a:lnTo>
                      <a:lnTo>
                        <a:pt x="50" y="85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7" name="Freeform 292"/>
                <p:cNvSpPr>
                  <a:spLocks/>
                </p:cNvSpPr>
                <p:nvPr/>
              </p:nvSpPr>
              <p:spPr bwMode="auto">
                <a:xfrm>
                  <a:off x="2616" y="2236"/>
                  <a:ext cx="47" cy="83"/>
                </a:xfrm>
                <a:custGeom>
                  <a:avLst/>
                  <a:gdLst>
                    <a:gd name="T0" fmla="*/ 0 w 47"/>
                    <a:gd name="T1" fmla="*/ 83 h 83"/>
                    <a:gd name="T2" fmla="*/ 0 w 47"/>
                    <a:gd name="T3" fmla="*/ 0 h 83"/>
                    <a:gd name="T4" fmla="*/ 47 w 47"/>
                    <a:gd name="T5" fmla="*/ 0 h 83"/>
                    <a:gd name="T6" fmla="*/ 47 w 47"/>
                    <a:gd name="T7" fmla="*/ 83 h 83"/>
                    <a:gd name="T8" fmla="*/ 0 w 47"/>
                    <a:gd name="T9" fmla="*/ 83 h 83"/>
                    <a:gd name="T10" fmla="*/ 0 w 47"/>
                    <a:gd name="T11" fmla="*/ 83 h 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3"/>
                    <a:gd name="T20" fmla="*/ 47 w 47"/>
                    <a:gd name="T21" fmla="*/ 83 h 8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47" y="0"/>
                      </a:lnTo>
                      <a:lnTo>
                        <a:pt x="47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8" name="Freeform 293"/>
                <p:cNvSpPr>
                  <a:spLocks/>
                </p:cNvSpPr>
                <p:nvPr/>
              </p:nvSpPr>
              <p:spPr bwMode="auto">
                <a:xfrm>
                  <a:off x="2636" y="2262"/>
                  <a:ext cx="8" cy="36"/>
                </a:xfrm>
                <a:custGeom>
                  <a:avLst/>
                  <a:gdLst>
                    <a:gd name="T0" fmla="*/ 0 w 8"/>
                    <a:gd name="T1" fmla="*/ 36 h 36"/>
                    <a:gd name="T2" fmla="*/ 0 w 8"/>
                    <a:gd name="T3" fmla="*/ 0 h 36"/>
                    <a:gd name="T4" fmla="*/ 8 w 8"/>
                    <a:gd name="T5" fmla="*/ 0 h 36"/>
                    <a:gd name="T6" fmla="*/ 8 w 8"/>
                    <a:gd name="T7" fmla="*/ 36 h 36"/>
                    <a:gd name="T8" fmla="*/ 0 w 8"/>
                    <a:gd name="T9" fmla="*/ 36 h 36"/>
                    <a:gd name="T10" fmla="*/ 0 w 8"/>
                    <a:gd name="T11" fmla="*/ 36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36"/>
                    <a:gd name="T20" fmla="*/ 8 w 8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36">
                      <a:moveTo>
                        <a:pt x="0" y="36"/>
                      </a:moveTo>
                      <a:lnTo>
                        <a:pt x="0" y="0"/>
                      </a:lnTo>
                      <a:lnTo>
                        <a:pt x="8" y="0"/>
                      </a:lnTo>
                      <a:lnTo>
                        <a:pt x="8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39" name="Rectangle 294"/>
                <p:cNvSpPr>
                  <a:spLocks noChangeArrowheads="1"/>
                </p:cNvSpPr>
                <p:nvPr/>
              </p:nvSpPr>
              <p:spPr bwMode="auto">
                <a:xfrm>
                  <a:off x="2636" y="2262"/>
                  <a:ext cx="8" cy="36"/>
                </a:xfrm>
                <a:prstGeom prst="rect">
                  <a:avLst/>
                </a:prstGeom>
                <a:noFill/>
                <a:ln w="0" cap="sq">
                  <a:solidFill>
                    <a:srgbClr val="4C4C4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0" name="Freeform 295"/>
                <p:cNvSpPr>
                  <a:spLocks/>
                </p:cNvSpPr>
                <p:nvPr/>
              </p:nvSpPr>
              <p:spPr bwMode="auto">
                <a:xfrm>
                  <a:off x="2659" y="2236"/>
                  <a:ext cx="47" cy="86"/>
                </a:xfrm>
                <a:custGeom>
                  <a:avLst/>
                  <a:gdLst>
                    <a:gd name="T0" fmla="*/ 0 w 47"/>
                    <a:gd name="T1" fmla="*/ 0 h 86"/>
                    <a:gd name="T2" fmla="*/ 47 w 47"/>
                    <a:gd name="T3" fmla="*/ 0 h 86"/>
                    <a:gd name="T4" fmla="*/ 47 w 47"/>
                    <a:gd name="T5" fmla="*/ 86 h 86"/>
                    <a:gd name="T6" fmla="*/ 0 w 47"/>
                    <a:gd name="T7" fmla="*/ 86 h 86"/>
                    <a:gd name="T8" fmla="*/ 0 w 47"/>
                    <a:gd name="T9" fmla="*/ 0 h 86"/>
                    <a:gd name="T10" fmla="*/ 0 w 4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6"/>
                    <a:gd name="T20" fmla="*/ 47 w 4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6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47" y="86"/>
                      </a:lnTo>
                      <a:lnTo>
                        <a:pt x="0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1" name="Freeform 296"/>
                <p:cNvSpPr>
                  <a:spLocks/>
                </p:cNvSpPr>
                <p:nvPr/>
              </p:nvSpPr>
              <p:spPr bwMode="auto">
                <a:xfrm>
                  <a:off x="2659" y="2236"/>
                  <a:ext cx="50" cy="85"/>
                </a:xfrm>
                <a:custGeom>
                  <a:avLst/>
                  <a:gdLst>
                    <a:gd name="T0" fmla="*/ 0 w 50"/>
                    <a:gd name="T1" fmla="*/ 85 h 85"/>
                    <a:gd name="T2" fmla="*/ 0 w 50"/>
                    <a:gd name="T3" fmla="*/ 0 h 85"/>
                    <a:gd name="T4" fmla="*/ 50 w 50"/>
                    <a:gd name="T5" fmla="*/ 0 h 85"/>
                    <a:gd name="T6" fmla="*/ 50 w 50"/>
                    <a:gd name="T7" fmla="*/ 85 h 85"/>
                    <a:gd name="T8" fmla="*/ 0 w 50"/>
                    <a:gd name="T9" fmla="*/ 85 h 85"/>
                    <a:gd name="T10" fmla="*/ 0 w 50"/>
                    <a:gd name="T11" fmla="*/ 85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"/>
                    <a:gd name="T19" fmla="*/ 0 h 85"/>
                    <a:gd name="T20" fmla="*/ 50 w 50"/>
                    <a:gd name="T21" fmla="*/ 85 h 8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" h="85">
                      <a:moveTo>
                        <a:pt x="0" y="85"/>
                      </a:moveTo>
                      <a:lnTo>
                        <a:pt x="0" y="0"/>
                      </a:lnTo>
                      <a:lnTo>
                        <a:pt x="50" y="0"/>
                      </a:lnTo>
                      <a:lnTo>
                        <a:pt x="50" y="85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" name="Freeform 297"/>
                <p:cNvSpPr>
                  <a:spLocks/>
                </p:cNvSpPr>
                <p:nvPr/>
              </p:nvSpPr>
              <p:spPr bwMode="auto">
                <a:xfrm>
                  <a:off x="2662" y="2236"/>
                  <a:ext cx="47" cy="83"/>
                </a:xfrm>
                <a:custGeom>
                  <a:avLst/>
                  <a:gdLst>
                    <a:gd name="T0" fmla="*/ 0 w 47"/>
                    <a:gd name="T1" fmla="*/ 83 h 83"/>
                    <a:gd name="T2" fmla="*/ 0 w 47"/>
                    <a:gd name="T3" fmla="*/ 0 h 83"/>
                    <a:gd name="T4" fmla="*/ 47 w 47"/>
                    <a:gd name="T5" fmla="*/ 0 h 83"/>
                    <a:gd name="T6" fmla="*/ 47 w 47"/>
                    <a:gd name="T7" fmla="*/ 83 h 83"/>
                    <a:gd name="T8" fmla="*/ 0 w 47"/>
                    <a:gd name="T9" fmla="*/ 83 h 83"/>
                    <a:gd name="T10" fmla="*/ 0 w 47"/>
                    <a:gd name="T11" fmla="*/ 83 h 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"/>
                    <a:gd name="T19" fmla="*/ 0 h 83"/>
                    <a:gd name="T20" fmla="*/ 47 w 47"/>
                    <a:gd name="T21" fmla="*/ 83 h 8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47" y="0"/>
                      </a:lnTo>
                      <a:lnTo>
                        <a:pt x="47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3" name="Freeform 298"/>
                <p:cNvSpPr>
                  <a:spLocks/>
                </p:cNvSpPr>
                <p:nvPr/>
              </p:nvSpPr>
              <p:spPr bwMode="auto">
                <a:xfrm>
                  <a:off x="2682" y="2262"/>
                  <a:ext cx="8" cy="36"/>
                </a:xfrm>
                <a:custGeom>
                  <a:avLst/>
                  <a:gdLst>
                    <a:gd name="T0" fmla="*/ 0 w 8"/>
                    <a:gd name="T1" fmla="*/ 36 h 36"/>
                    <a:gd name="T2" fmla="*/ 0 w 8"/>
                    <a:gd name="T3" fmla="*/ 0 h 36"/>
                    <a:gd name="T4" fmla="*/ 8 w 8"/>
                    <a:gd name="T5" fmla="*/ 0 h 36"/>
                    <a:gd name="T6" fmla="*/ 8 w 8"/>
                    <a:gd name="T7" fmla="*/ 36 h 36"/>
                    <a:gd name="T8" fmla="*/ 0 w 8"/>
                    <a:gd name="T9" fmla="*/ 36 h 36"/>
                    <a:gd name="T10" fmla="*/ 0 w 8"/>
                    <a:gd name="T11" fmla="*/ 36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36"/>
                    <a:gd name="T20" fmla="*/ 8 w 8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36">
                      <a:moveTo>
                        <a:pt x="0" y="36"/>
                      </a:moveTo>
                      <a:lnTo>
                        <a:pt x="0" y="0"/>
                      </a:lnTo>
                      <a:lnTo>
                        <a:pt x="8" y="0"/>
                      </a:lnTo>
                      <a:lnTo>
                        <a:pt x="8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4" name="Rectangle 299"/>
                <p:cNvSpPr>
                  <a:spLocks noChangeArrowheads="1"/>
                </p:cNvSpPr>
                <p:nvPr/>
              </p:nvSpPr>
              <p:spPr bwMode="auto">
                <a:xfrm>
                  <a:off x="2682" y="2262"/>
                  <a:ext cx="8" cy="36"/>
                </a:xfrm>
                <a:prstGeom prst="rect">
                  <a:avLst/>
                </a:prstGeom>
                <a:noFill/>
                <a:ln w="0" cap="sq">
                  <a:solidFill>
                    <a:srgbClr val="4C4C4C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5" name="Freeform 300"/>
                <p:cNvSpPr>
                  <a:spLocks/>
                </p:cNvSpPr>
                <p:nvPr/>
              </p:nvSpPr>
              <p:spPr bwMode="auto">
                <a:xfrm>
                  <a:off x="2524" y="2225"/>
                  <a:ext cx="184" cy="2"/>
                </a:xfrm>
                <a:custGeom>
                  <a:avLst/>
                  <a:gdLst>
                    <a:gd name="T0" fmla="*/ 0 w 184"/>
                    <a:gd name="T1" fmla="*/ 2 h 2"/>
                    <a:gd name="T2" fmla="*/ 1 w 184"/>
                    <a:gd name="T3" fmla="*/ 0 h 2"/>
                    <a:gd name="T4" fmla="*/ 184 w 184"/>
                    <a:gd name="T5" fmla="*/ 0 h 2"/>
                    <a:gd name="T6" fmla="*/ 184 w 184"/>
                    <a:gd name="T7" fmla="*/ 2 h 2"/>
                    <a:gd name="T8" fmla="*/ 0 w 184"/>
                    <a:gd name="T9" fmla="*/ 2 h 2"/>
                    <a:gd name="T10" fmla="*/ 0 w 184"/>
                    <a:gd name="T11" fmla="*/ 2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2"/>
                    <a:gd name="T20" fmla="*/ 184 w 184"/>
                    <a:gd name="T21" fmla="*/ 2 h 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2">
                      <a:moveTo>
                        <a:pt x="0" y="2"/>
                      </a:moveTo>
                      <a:lnTo>
                        <a:pt x="1" y="0"/>
                      </a:lnTo>
                      <a:lnTo>
                        <a:pt x="184" y="0"/>
                      </a:lnTo>
                      <a:lnTo>
                        <a:pt x="184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6" name="Freeform 301"/>
                <p:cNvSpPr>
                  <a:spLocks/>
                </p:cNvSpPr>
                <p:nvPr/>
              </p:nvSpPr>
              <p:spPr bwMode="auto">
                <a:xfrm>
                  <a:off x="2525" y="2227"/>
                  <a:ext cx="184" cy="1"/>
                </a:xfrm>
                <a:custGeom>
                  <a:avLst/>
                  <a:gdLst>
                    <a:gd name="T0" fmla="*/ 0 w 184"/>
                    <a:gd name="T1" fmla="*/ 1 h 1"/>
                    <a:gd name="T2" fmla="*/ 1 w 184"/>
                    <a:gd name="T3" fmla="*/ 0 h 1"/>
                    <a:gd name="T4" fmla="*/ 184 w 184"/>
                    <a:gd name="T5" fmla="*/ 0 h 1"/>
                    <a:gd name="T6" fmla="*/ 183 w 184"/>
                    <a:gd name="T7" fmla="*/ 1 h 1"/>
                    <a:gd name="T8" fmla="*/ 0 w 184"/>
                    <a:gd name="T9" fmla="*/ 1 h 1"/>
                    <a:gd name="T10" fmla="*/ 0 w 184"/>
                    <a:gd name="T11" fmla="*/ 1 h 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4"/>
                    <a:gd name="T19" fmla="*/ 0 h 1"/>
                    <a:gd name="T20" fmla="*/ 184 w 184"/>
                    <a:gd name="T21" fmla="*/ 1 h 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184" y="0"/>
                      </a:lnTo>
                      <a:lnTo>
                        <a:pt x="183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7" name="Freeform 302"/>
                <p:cNvSpPr>
                  <a:spLocks/>
                </p:cNvSpPr>
                <p:nvPr/>
              </p:nvSpPr>
              <p:spPr bwMode="auto">
                <a:xfrm>
                  <a:off x="2686" y="2104"/>
                  <a:ext cx="2" cy="121"/>
                </a:xfrm>
                <a:custGeom>
                  <a:avLst/>
                  <a:gdLst>
                    <a:gd name="T0" fmla="*/ 2 w 2"/>
                    <a:gd name="T1" fmla="*/ 121 h 121"/>
                    <a:gd name="T2" fmla="*/ 0 w 2"/>
                    <a:gd name="T3" fmla="*/ 120 h 121"/>
                    <a:gd name="T4" fmla="*/ 0 w 2"/>
                    <a:gd name="T5" fmla="*/ 0 h 121"/>
                    <a:gd name="T6" fmla="*/ 2 w 2"/>
                    <a:gd name="T7" fmla="*/ 0 h 121"/>
                    <a:gd name="T8" fmla="*/ 2 w 2"/>
                    <a:gd name="T9" fmla="*/ 121 h 121"/>
                    <a:gd name="T10" fmla="*/ 2 w 2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"/>
                    <a:gd name="T19" fmla="*/ 0 h 121"/>
                    <a:gd name="T20" fmla="*/ 2 w 2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" h="121">
                      <a:moveTo>
                        <a:pt x="2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8" name="Freeform 303"/>
                <p:cNvSpPr>
                  <a:spLocks/>
                </p:cNvSpPr>
                <p:nvPr/>
              </p:nvSpPr>
              <p:spPr bwMode="auto">
                <a:xfrm>
                  <a:off x="2688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9" name="Freeform 304"/>
                <p:cNvSpPr>
                  <a:spLocks/>
                </p:cNvSpPr>
                <p:nvPr/>
              </p:nvSpPr>
              <p:spPr bwMode="auto">
                <a:xfrm>
                  <a:off x="2661" y="2104"/>
                  <a:ext cx="3" cy="121"/>
                </a:xfrm>
                <a:custGeom>
                  <a:avLst/>
                  <a:gdLst>
                    <a:gd name="T0" fmla="*/ 3 w 3"/>
                    <a:gd name="T1" fmla="*/ 121 h 121"/>
                    <a:gd name="T2" fmla="*/ 0 w 3"/>
                    <a:gd name="T3" fmla="*/ 120 h 121"/>
                    <a:gd name="T4" fmla="*/ 0 w 3"/>
                    <a:gd name="T5" fmla="*/ 0 h 121"/>
                    <a:gd name="T6" fmla="*/ 3 w 3"/>
                    <a:gd name="T7" fmla="*/ 0 h 121"/>
                    <a:gd name="T8" fmla="*/ 3 w 3"/>
                    <a:gd name="T9" fmla="*/ 121 h 121"/>
                    <a:gd name="T10" fmla="*/ 3 w 3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"/>
                    <a:gd name="T19" fmla="*/ 0 h 121"/>
                    <a:gd name="T20" fmla="*/ 3 w 3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" h="121">
                      <a:moveTo>
                        <a:pt x="3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0" name="Freeform 305"/>
                <p:cNvSpPr>
                  <a:spLocks/>
                </p:cNvSpPr>
                <p:nvPr/>
              </p:nvSpPr>
              <p:spPr bwMode="auto">
                <a:xfrm>
                  <a:off x="2664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1" name="Freeform 306"/>
                <p:cNvSpPr>
                  <a:spLocks/>
                </p:cNvSpPr>
                <p:nvPr/>
              </p:nvSpPr>
              <p:spPr bwMode="auto">
                <a:xfrm>
                  <a:off x="2637" y="2104"/>
                  <a:ext cx="3" cy="121"/>
                </a:xfrm>
                <a:custGeom>
                  <a:avLst/>
                  <a:gdLst>
                    <a:gd name="T0" fmla="*/ 3 w 3"/>
                    <a:gd name="T1" fmla="*/ 121 h 121"/>
                    <a:gd name="T2" fmla="*/ 0 w 3"/>
                    <a:gd name="T3" fmla="*/ 120 h 121"/>
                    <a:gd name="T4" fmla="*/ 0 w 3"/>
                    <a:gd name="T5" fmla="*/ 0 h 121"/>
                    <a:gd name="T6" fmla="*/ 3 w 3"/>
                    <a:gd name="T7" fmla="*/ 0 h 121"/>
                    <a:gd name="T8" fmla="*/ 3 w 3"/>
                    <a:gd name="T9" fmla="*/ 121 h 121"/>
                    <a:gd name="T10" fmla="*/ 3 w 3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"/>
                    <a:gd name="T19" fmla="*/ 0 h 121"/>
                    <a:gd name="T20" fmla="*/ 3 w 3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" h="121">
                      <a:moveTo>
                        <a:pt x="3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2" name="Freeform 307"/>
                <p:cNvSpPr>
                  <a:spLocks/>
                </p:cNvSpPr>
                <p:nvPr/>
              </p:nvSpPr>
              <p:spPr bwMode="auto">
                <a:xfrm>
                  <a:off x="2640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3" name="Freeform 308"/>
                <p:cNvSpPr>
                  <a:spLocks/>
                </p:cNvSpPr>
                <p:nvPr/>
              </p:nvSpPr>
              <p:spPr bwMode="auto">
                <a:xfrm>
                  <a:off x="2613" y="2104"/>
                  <a:ext cx="3" cy="121"/>
                </a:xfrm>
                <a:custGeom>
                  <a:avLst/>
                  <a:gdLst>
                    <a:gd name="T0" fmla="*/ 3 w 3"/>
                    <a:gd name="T1" fmla="*/ 121 h 121"/>
                    <a:gd name="T2" fmla="*/ 0 w 3"/>
                    <a:gd name="T3" fmla="*/ 120 h 121"/>
                    <a:gd name="T4" fmla="*/ 0 w 3"/>
                    <a:gd name="T5" fmla="*/ 0 h 121"/>
                    <a:gd name="T6" fmla="*/ 3 w 3"/>
                    <a:gd name="T7" fmla="*/ 0 h 121"/>
                    <a:gd name="T8" fmla="*/ 3 w 3"/>
                    <a:gd name="T9" fmla="*/ 121 h 121"/>
                    <a:gd name="T10" fmla="*/ 3 w 3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"/>
                    <a:gd name="T19" fmla="*/ 0 h 121"/>
                    <a:gd name="T20" fmla="*/ 3 w 3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" h="121">
                      <a:moveTo>
                        <a:pt x="3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4" name="Freeform 309"/>
                <p:cNvSpPr>
                  <a:spLocks/>
                </p:cNvSpPr>
                <p:nvPr/>
              </p:nvSpPr>
              <p:spPr bwMode="auto">
                <a:xfrm>
                  <a:off x="2616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5" name="Freeform 310"/>
                <p:cNvSpPr>
                  <a:spLocks/>
                </p:cNvSpPr>
                <p:nvPr/>
              </p:nvSpPr>
              <p:spPr bwMode="auto">
                <a:xfrm>
                  <a:off x="2589" y="2104"/>
                  <a:ext cx="2" cy="121"/>
                </a:xfrm>
                <a:custGeom>
                  <a:avLst/>
                  <a:gdLst>
                    <a:gd name="T0" fmla="*/ 2 w 2"/>
                    <a:gd name="T1" fmla="*/ 121 h 121"/>
                    <a:gd name="T2" fmla="*/ 0 w 2"/>
                    <a:gd name="T3" fmla="*/ 120 h 121"/>
                    <a:gd name="T4" fmla="*/ 0 w 2"/>
                    <a:gd name="T5" fmla="*/ 0 h 121"/>
                    <a:gd name="T6" fmla="*/ 2 w 2"/>
                    <a:gd name="T7" fmla="*/ 0 h 121"/>
                    <a:gd name="T8" fmla="*/ 2 w 2"/>
                    <a:gd name="T9" fmla="*/ 121 h 121"/>
                    <a:gd name="T10" fmla="*/ 2 w 2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"/>
                    <a:gd name="T19" fmla="*/ 0 h 121"/>
                    <a:gd name="T20" fmla="*/ 2 w 2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" h="121">
                      <a:moveTo>
                        <a:pt x="2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6" name="Freeform 311"/>
                <p:cNvSpPr>
                  <a:spLocks/>
                </p:cNvSpPr>
                <p:nvPr/>
              </p:nvSpPr>
              <p:spPr bwMode="auto">
                <a:xfrm>
                  <a:off x="2591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7" name="Freeform 312"/>
                <p:cNvSpPr>
                  <a:spLocks/>
                </p:cNvSpPr>
                <p:nvPr/>
              </p:nvSpPr>
              <p:spPr bwMode="auto">
                <a:xfrm>
                  <a:off x="2565" y="2104"/>
                  <a:ext cx="3" cy="121"/>
                </a:xfrm>
                <a:custGeom>
                  <a:avLst/>
                  <a:gdLst>
                    <a:gd name="T0" fmla="*/ 3 w 3"/>
                    <a:gd name="T1" fmla="*/ 121 h 121"/>
                    <a:gd name="T2" fmla="*/ 0 w 3"/>
                    <a:gd name="T3" fmla="*/ 120 h 121"/>
                    <a:gd name="T4" fmla="*/ 0 w 3"/>
                    <a:gd name="T5" fmla="*/ 0 h 121"/>
                    <a:gd name="T6" fmla="*/ 3 w 3"/>
                    <a:gd name="T7" fmla="*/ 0 h 121"/>
                    <a:gd name="T8" fmla="*/ 3 w 3"/>
                    <a:gd name="T9" fmla="*/ 121 h 121"/>
                    <a:gd name="T10" fmla="*/ 3 w 3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"/>
                    <a:gd name="T19" fmla="*/ 0 h 121"/>
                    <a:gd name="T20" fmla="*/ 3 w 3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" h="121">
                      <a:moveTo>
                        <a:pt x="3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8" name="Freeform 313"/>
                <p:cNvSpPr>
                  <a:spLocks/>
                </p:cNvSpPr>
                <p:nvPr/>
              </p:nvSpPr>
              <p:spPr bwMode="auto">
                <a:xfrm>
                  <a:off x="2568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9" name="Freeform 314"/>
                <p:cNvSpPr>
                  <a:spLocks/>
                </p:cNvSpPr>
                <p:nvPr/>
              </p:nvSpPr>
              <p:spPr bwMode="auto">
                <a:xfrm>
                  <a:off x="2541" y="2104"/>
                  <a:ext cx="2" cy="121"/>
                </a:xfrm>
                <a:custGeom>
                  <a:avLst/>
                  <a:gdLst>
                    <a:gd name="T0" fmla="*/ 2 w 2"/>
                    <a:gd name="T1" fmla="*/ 121 h 121"/>
                    <a:gd name="T2" fmla="*/ 0 w 2"/>
                    <a:gd name="T3" fmla="*/ 120 h 121"/>
                    <a:gd name="T4" fmla="*/ 0 w 2"/>
                    <a:gd name="T5" fmla="*/ 0 h 121"/>
                    <a:gd name="T6" fmla="*/ 2 w 2"/>
                    <a:gd name="T7" fmla="*/ 0 h 121"/>
                    <a:gd name="T8" fmla="*/ 2 w 2"/>
                    <a:gd name="T9" fmla="*/ 121 h 121"/>
                    <a:gd name="T10" fmla="*/ 2 w 2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"/>
                    <a:gd name="T19" fmla="*/ 0 h 121"/>
                    <a:gd name="T20" fmla="*/ 2 w 2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" h="121">
                      <a:moveTo>
                        <a:pt x="2" y="121"/>
                      </a:moveTo>
                      <a:lnTo>
                        <a:pt x="0" y="12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12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60" name="Freeform 315"/>
                <p:cNvSpPr>
                  <a:spLocks/>
                </p:cNvSpPr>
                <p:nvPr/>
              </p:nvSpPr>
              <p:spPr bwMode="auto">
                <a:xfrm>
                  <a:off x="2543" y="2103"/>
                  <a:ext cx="1" cy="121"/>
                </a:xfrm>
                <a:custGeom>
                  <a:avLst/>
                  <a:gdLst>
                    <a:gd name="T0" fmla="*/ 1 w 1"/>
                    <a:gd name="T1" fmla="*/ 121 h 121"/>
                    <a:gd name="T2" fmla="*/ 0 w 1"/>
                    <a:gd name="T3" fmla="*/ 121 h 121"/>
                    <a:gd name="T4" fmla="*/ 0 w 1"/>
                    <a:gd name="T5" fmla="*/ 0 h 121"/>
                    <a:gd name="T6" fmla="*/ 1 w 1"/>
                    <a:gd name="T7" fmla="*/ 1 h 121"/>
                    <a:gd name="T8" fmla="*/ 1 w 1"/>
                    <a:gd name="T9" fmla="*/ 121 h 121"/>
                    <a:gd name="T10" fmla="*/ 1 w 1"/>
                    <a:gd name="T11" fmla="*/ 121 h 1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"/>
                    <a:gd name="T19" fmla="*/ 0 h 121"/>
                    <a:gd name="T20" fmla="*/ 1 w 1"/>
                    <a:gd name="T21" fmla="*/ 121 h 1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" h="121">
                      <a:moveTo>
                        <a:pt x="1" y="121"/>
                      </a:moveTo>
                      <a:lnTo>
                        <a:pt x="0" y="12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2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61" name="Line 316"/>
                <p:cNvSpPr>
                  <a:spLocks noChangeShapeType="1"/>
                </p:cNvSpPr>
                <p:nvPr/>
              </p:nvSpPr>
              <p:spPr bwMode="auto">
                <a:xfrm>
                  <a:off x="2704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62" name="Line 317"/>
                <p:cNvSpPr>
                  <a:spLocks noChangeShapeType="1"/>
                </p:cNvSpPr>
                <p:nvPr/>
              </p:nvSpPr>
              <p:spPr bwMode="auto">
                <a:xfrm>
                  <a:off x="2687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63" name="Line 318"/>
                <p:cNvSpPr>
                  <a:spLocks noChangeShapeType="1"/>
                </p:cNvSpPr>
                <p:nvPr/>
              </p:nvSpPr>
              <p:spPr bwMode="auto">
                <a:xfrm>
                  <a:off x="2671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64" name="Line 319"/>
                <p:cNvSpPr>
                  <a:spLocks noChangeShapeType="1"/>
                </p:cNvSpPr>
                <p:nvPr/>
              </p:nvSpPr>
              <p:spPr bwMode="auto">
                <a:xfrm>
                  <a:off x="2654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65" name="Line 320"/>
                <p:cNvSpPr>
                  <a:spLocks noChangeShapeType="1"/>
                </p:cNvSpPr>
                <p:nvPr/>
              </p:nvSpPr>
              <p:spPr bwMode="auto">
                <a:xfrm>
                  <a:off x="2638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66" name="Line 321"/>
                <p:cNvSpPr>
                  <a:spLocks noChangeShapeType="1"/>
                </p:cNvSpPr>
                <p:nvPr/>
              </p:nvSpPr>
              <p:spPr bwMode="auto">
                <a:xfrm>
                  <a:off x="2622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67" name="Line 322"/>
                <p:cNvSpPr>
                  <a:spLocks noChangeShapeType="1"/>
                </p:cNvSpPr>
                <p:nvPr/>
              </p:nvSpPr>
              <p:spPr bwMode="auto">
                <a:xfrm>
                  <a:off x="2606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68" name="Line 323"/>
                <p:cNvSpPr>
                  <a:spLocks noChangeShapeType="1"/>
                </p:cNvSpPr>
                <p:nvPr/>
              </p:nvSpPr>
              <p:spPr bwMode="auto">
                <a:xfrm>
                  <a:off x="2590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69" name="Line 324"/>
                <p:cNvSpPr>
                  <a:spLocks noChangeShapeType="1"/>
                </p:cNvSpPr>
                <p:nvPr/>
              </p:nvSpPr>
              <p:spPr bwMode="auto">
                <a:xfrm>
                  <a:off x="2574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70" name="Line 325"/>
                <p:cNvSpPr>
                  <a:spLocks noChangeShapeType="1"/>
                </p:cNvSpPr>
                <p:nvPr/>
              </p:nvSpPr>
              <p:spPr bwMode="auto">
                <a:xfrm>
                  <a:off x="2558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71" name="Line 326"/>
                <p:cNvSpPr>
                  <a:spLocks noChangeShapeType="1"/>
                </p:cNvSpPr>
                <p:nvPr/>
              </p:nvSpPr>
              <p:spPr bwMode="auto">
                <a:xfrm>
                  <a:off x="2541" y="2103"/>
                  <a:ext cx="1" cy="122"/>
                </a:xfrm>
                <a:prstGeom prst="line">
                  <a:avLst/>
                </a:prstGeom>
                <a:noFill/>
                <a:ln w="3175" cap="sq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sp>
            <p:nvSpPr>
              <p:cNvPr id="19" name="Rectangle 327"/>
              <p:cNvSpPr>
                <a:spLocks noChangeArrowheads="1"/>
              </p:cNvSpPr>
              <p:nvPr/>
            </p:nvSpPr>
            <p:spPr bwMode="auto">
              <a:xfrm>
                <a:off x="337" y="445"/>
                <a:ext cx="659" cy="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eaLnBrk="0" hangingPunct="0"/>
                <a:r>
                  <a:rPr lang="en-US" altLang="zh-TW" b="1" dirty="0" smtClean="0">
                    <a:latin typeface="Arial" charset="0"/>
                  </a:rPr>
                  <a:t>GSM Base station</a:t>
                </a:r>
                <a:endParaRPr kumimoji="0" lang="en-US" altLang="zh-TW" b="1" dirty="0">
                  <a:latin typeface="Arial" charset="0"/>
                </a:endParaRPr>
              </a:p>
            </p:txBody>
          </p:sp>
        </p:grp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68144" y="4149080"/>
              <a:ext cx="1800200" cy="1477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文字方塊 7"/>
            <p:cNvSpPr txBox="1"/>
            <p:nvPr/>
          </p:nvSpPr>
          <p:spPr>
            <a:xfrm>
              <a:off x="5580112" y="5661248"/>
              <a:ext cx="29017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>
                  <a:solidFill>
                    <a:srgbClr val="C00000"/>
                  </a:solidFill>
                </a:rPr>
                <a:t>Battery Box with door sensor</a:t>
              </a:r>
              <a:endParaRPr lang="zh-TW" altLang="en-US" dirty="0">
                <a:solidFill>
                  <a:srgbClr val="C00000"/>
                </a:solidFill>
              </a:endParaRPr>
            </a:p>
          </p:txBody>
        </p:sp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88224" y="2204864"/>
              <a:ext cx="792088" cy="1070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" name="直線接點 9"/>
            <p:cNvCxnSpPr/>
            <p:nvPr/>
          </p:nvCxnSpPr>
          <p:spPr>
            <a:xfrm rot="5400000">
              <a:off x="6660232" y="3717032"/>
              <a:ext cx="864096" cy="0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" name="直線接點 10"/>
            <p:cNvCxnSpPr>
              <a:stCxn id="9" idx="2"/>
            </p:cNvCxnSpPr>
            <p:nvPr/>
          </p:nvCxnSpPr>
          <p:spPr>
            <a:xfrm rot="16200000" flipH="1">
              <a:off x="6601489" y="3658288"/>
              <a:ext cx="801563" cy="36004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308304" y="1844824"/>
              <a:ext cx="1419622" cy="1093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3" name="直線接點 12"/>
            <p:cNvCxnSpPr/>
            <p:nvPr/>
          </p:nvCxnSpPr>
          <p:spPr>
            <a:xfrm rot="10800000" flipV="1">
              <a:off x="7092280" y="2564904"/>
              <a:ext cx="864096" cy="43204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" name="直線接點 13"/>
            <p:cNvCxnSpPr/>
            <p:nvPr/>
          </p:nvCxnSpPr>
          <p:spPr>
            <a:xfrm rot="10800000" flipV="1">
              <a:off x="7092280" y="2780928"/>
              <a:ext cx="792088" cy="288032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5" name="文字方塊 14"/>
            <p:cNvSpPr txBox="1"/>
            <p:nvPr/>
          </p:nvSpPr>
          <p:spPr>
            <a:xfrm>
              <a:off x="7308304" y="3789040"/>
              <a:ext cx="769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DI/DO</a:t>
              </a:r>
              <a:endParaRPr lang="zh-TW" altLang="en-US" dirty="0"/>
            </a:p>
          </p:txBody>
        </p:sp>
        <p:sp>
          <p:nvSpPr>
            <p:cNvPr id="16" name="文字方塊 15"/>
            <p:cNvSpPr txBox="1"/>
            <p:nvPr/>
          </p:nvSpPr>
          <p:spPr>
            <a:xfrm>
              <a:off x="7668344" y="1412776"/>
              <a:ext cx="12818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GPS Tracker</a:t>
              </a:r>
              <a:endParaRPr lang="zh-TW" altLang="en-US" dirty="0"/>
            </a:p>
          </p:txBody>
        </p:sp>
        <p:sp>
          <p:nvSpPr>
            <p:cNvPr id="17" name="文字方塊 16"/>
            <p:cNvSpPr txBox="1"/>
            <p:nvPr/>
          </p:nvSpPr>
          <p:spPr>
            <a:xfrm>
              <a:off x="7884368" y="2996952"/>
              <a:ext cx="700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err="1" smtClean="0"/>
                <a:t>Tx</a:t>
              </a:r>
              <a:r>
                <a:rPr lang="en-US" altLang="zh-TW" dirty="0" smtClean="0"/>
                <a:t>/Rx</a:t>
              </a:r>
              <a:endParaRPr lang="zh-TW" altLang="en-US" dirty="0"/>
            </a:p>
          </p:txBody>
        </p:sp>
      </p:grpSp>
      <p:graphicFrame>
        <p:nvGraphicFramePr>
          <p:cNvPr id="6147" name="Object 14"/>
          <p:cNvGraphicFramePr>
            <a:graphicFrameLocks noChangeAspect="1"/>
          </p:cNvGraphicFramePr>
          <p:nvPr/>
        </p:nvGraphicFramePr>
        <p:xfrm>
          <a:off x="5076056" y="3429000"/>
          <a:ext cx="1521917" cy="1440160"/>
        </p:xfrm>
        <a:graphic>
          <a:graphicData uri="http://schemas.openxmlformats.org/presentationml/2006/ole">
            <p:oleObj spid="_x0000_s6147" name="VISIO" r:id="rId6" imgW="882360" imgH="788760" progId="">
              <p:embed/>
            </p:oleObj>
          </a:graphicData>
        </a:graphic>
      </p:graphicFrame>
      <p:pic>
        <p:nvPicPr>
          <p:cNvPr id="73" name="Picture 366" descr="MM_CA_AN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240" y="4149080"/>
            <a:ext cx="101758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文字方塊 73"/>
          <p:cNvSpPr txBox="1"/>
          <p:nvPr/>
        </p:nvSpPr>
        <p:spPr>
          <a:xfrm>
            <a:off x="5508104" y="5301208"/>
            <a:ext cx="3161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The staffs will receive the MMS </a:t>
            </a:r>
          </a:p>
          <a:p>
            <a:r>
              <a:rPr lang="en-US" altLang="zh-TW" dirty="0" smtClean="0">
                <a:solidFill>
                  <a:srgbClr val="C00000"/>
                </a:solidFill>
              </a:rPr>
              <a:t>message and GPS Google map.</a:t>
            </a:r>
            <a:endParaRPr lang="zh-TW" altLang="en-US" dirty="0">
              <a:solidFill>
                <a:srgbClr val="C00000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4208" y="2564904"/>
            <a:ext cx="2470531" cy="1355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616</Words>
  <Application>Microsoft Office PowerPoint</Application>
  <PresentationFormat>如螢幕大小 (4:3)</PresentationFormat>
  <Paragraphs>117</Paragraphs>
  <Slides>15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15</vt:i4>
      </vt:variant>
    </vt:vector>
  </HeadingPairs>
  <TitlesOfParts>
    <vt:vector size="18" baseType="lpstr">
      <vt:lpstr>Office 佈景主題</vt:lpstr>
      <vt:lpstr>VISIO</vt:lpstr>
      <vt:lpstr>多媒體項目</vt:lpstr>
      <vt:lpstr>ZIGBEE Network Introduction</vt:lpstr>
      <vt:lpstr>ZIGBEE Network Introduction</vt:lpstr>
      <vt:lpstr>ZIGBEE Network Introduction</vt:lpstr>
      <vt:lpstr>Configure the Gateway</vt:lpstr>
      <vt:lpstr>Set up the Serial port &amp; Network port</vt:lpstr>
      <vt:lpstr>Network setting</vt:lpstr>
      <vt:lpstr>Power Adapter</vt:lpstr>
      <vt:lpstr>Configuration</vt:lpstr>
      <vt:lpstr>Configuration</vt:lpstr>
      <vt:lpstr>Configuration</vt:lpstr>
      <vt:lpstr>Link Distance </vt:lpstr>
      <vt:lpstr>Repeaters</vt:lpstr>
      <vt:lpstr>Application 1 for multiple buildings</vt:lpstr>
      <vt:lpstr>Application 2 for single building</vt:lpstr>
      <vt:lpstr>ZigBee with GPS Tracker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ZIGBEE Network Introduction</dc:title>
  <dc:creator>asus</dc:creator>
  <cp:lastModifiedBy>asus</cp:lastModifiedBy>
  <cp:revision>37</cp:revision>
  <dcterms:created xsi:type="dcterms:W3CDTF">2011-05-14T07:10:43Z</dcterms:created>
  <dcterms:modified xsi:type="dcterms:W3CDTF">2011-05-14T10:42:17Z</dcterms:modified>
</cp:coreProperties>
</file>